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8" r:id="rId4"/>
    <p:sldId id="301" r:id="rId5"/>
    <p:sldId id="297" r:id="rId6"/>
    <p:sldId id="300" r:id="rId7"/>
    <p:sldId id="289" r:id="rId8"/>
    <p:sldId id="290" r:id="rId9"/>
    <p:sldId id="291" r:id="rId10"/>
    <p:sldId id="292" r:id="rId11"/>
    <p:sldId id="293" r:id="rId12"/>
    <p:sldId id="294" r:id="rId13"/>
    <p:sldId id="295" r:id="rId14"/>
    <p:sldId id="296" r:id="rId15"/>
    <p:sldId id="302" r:id="rId16"/>
    <p:sldId id="298" r:id="rId17"/>
    <p:sldId id="299" r:id="rId18"/>
    <p:sldId id="265"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05" autoAdjust="0"/>
  </p:normalViewPr>
  <p:slideViewPr>
    <p:cSldViewPr>
      <p:cViewPr varScale="1">
        <p:scale>
          <a:sx n="115" d="100"/>
          <a:sy n="115" d="100"/>
        </p:scale>
        <p:origin x="1500" y="102"/>
      </p:cViewPr>
      <p:guideLst>
        <p:guide orient="horz" pos="2160"/>
        <p:guide pos="2880"/>
      </p:guideLst>
    </p:cSldViewPr>
  </p:slideViewPr>
  <p:outlineViewPr>
    <p:cViewPr>
      <p:scale>
        <a:sx n="33" d="100"/>
        <a:sy n="33" d="100"/>
      </p:scale>
      <p:origin x="0" y="47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9/21/2017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9/21/2017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9/21/2017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9/21/2017</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0"/>
            <a:ext cx="7543800" cy="1524000"/>
          </a:xfrm>
        </p:spPr>
        <p:txBody>
          <a:bodyPr anchor="ctr"/>
          <a:lstStyle/>
          <a:p>
            <a:r>
              <a:rPr lang="en-US" sz="7200" dirty="0" smtClean="0"/>
              <a:t>More Design Patterns</a:t>
            </a:r>
            <a:endParaRPr lang="en-US" sz="7200" dirty="0"/>
          </a:p>
        </p:txBody>
      </p:sp>
      <p:sp>
        <p:nvSpPr>
          <p:cNvPr id="5" name="Slide Number Placeholder 3"/>
          <p:cNvSpPr txBox="1">
            <a:spLocks/>
          </p:cNvSpPr>
          <p:nvPr/>
        </p:nvSpPr>
        <p:spPr>
          <a:xfrm>
            <a:off x="7543800" y="6324600"/>
            <a:ext cx="762000"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lumMod val="85000"/>
                    <a:lumOff val="1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EBEB0A-9E3D-4B14-9782-E2AE3DA60D96}" type="slidenum">
              <a:rPr lang="en-US" smtClean="0"/>
              <a:pPr/>
              <a:t>1</a:t>
            </a:fld>
            <a:endParaRPr lang="en-US" dirty="0"/>
          </a:p>
        </p:txBody>
      </p:sp>
    </p:spTree>
    <p:extLst>
      <p:ext uri="{BB962C8B-B14F-4D97-AF65-F5344CB8AC3E}">
        <p14:creationId xmlns:p14="http://schemas.microsoft.com/office/powerpoint/2010/main" val="1706582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smtClean="0"/>
              <a:t>Class Diagram</a:t>
            </a:r>
            <a:r>
              <a:rPr lang="en-US" altLang="en-US" sz="3600" b="1" dirty="0"/>
              <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10</a:t>
            </a:fld>
            <a:endParaRPr lang="en-US" dirty="0"/>
          </a:p>
        </p:txBody>
      </p:sp>
      <p:sp>
        <p:nvSpPr>
          <p:cNvPr id="63" name="Rectangle 62"/>
          <p:cNvSpPr>
            <a:spLocks noChangeArrowheads="1"/>
          </p:cNvSpPr>
          <p:nvPr/>
        </p:nvSpPr>
        <p:spPr bwMode="auto">
          <a:xfrm>
            <a:off x="457200" y="1295400"/>
            <a:ext cx="1828800" cy="609600"/>
          </a:xfrm>
          <a:prstGeom prst="rect">
            <a:avLst/>
          </a:prstGeom>
          <a:solidFill>
            <a:schemeClr val="bg2">
              <a:lumMod val="7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gn="ctr"/>
            <a:r>
              <a:rPr lang="en-US" sz="1800" b="1" dirty="0" smtClean="0"/>
              <a:t>Client</a:t>
            </a:r>
            <a:endParaRPr lang="en-US" b="1" dirty="0"/>
          </a:p>
        </p:txBody>
      </p:sp>
      <p:grpSp>
        <p:nvGrpSpPr>
          <p:cNvPr id="12" name="Group 11"/>
          <p:cNvGrpSpPr>
            <a:grpSpLocks/>
          </p:cNvGrpSpPr>
          <p:nvPr/>
        </p:nvGrpSpPr>
        <p:grpSpPr bwMode="auto">
          <a:xfrm>
            <a:off x="3581400" y="1219200"/>
            <a:ext cx="2057400" cy="1600200"/>
            <a:chOff x="2352" y="1008"/>
            <a:chExt cx="1296" cy="1008"/>
          </a:xfrm>
          <a:solidFill>
            <a:schemeClr val="bg2">
              <a:lumMod val="75000"/>
            </a:schemeClr>
          </a:solidFill>
        </p:grpSpPr>
        <p:grpSp>
          <p:nvGrpSpPr>
            <p:cNvPr id="58" name="Group 57"/>
            <p:cNvGrpSpPr>
              <a:grpSpLocks/>
            </p:cNvGrpSpPr>
            <p:nvPr/>
          </p:nvGrpSpPr>
          <p:grpSpPr bwMode="auto">
            <a:xfrm>
              <a:off x="2352" y="1008"/>
              <a:ext cx="1296" cy="1008"/>
              <a:chOff x="2352" y="1008"/>
              <a:chExt cx="1296" cy="1008"/>
            </a:xfrm>
            <a:grpFill/>
          </p:grpSpPr>
          <p:sp>
            <p:nvSpPr>
              <p:cNvPr id="60" name="Rectangle 59"/>
              <p:cNvSpPr>
                <a:spLocks noChangeArrowheads="1"/>
              </p:cNvSpPr>
              <p:nvPr/>
            </p:nvSpPr>
            <p:spPr bwMode="auto">
              <a:xfrm>
                <a:off x="2352" y="1008"/>
                <a:ext cx="1296" cy="100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61" name="Text Box 9"/>
              <p:cNvSpPr txBox="1">
                <a:spLocks noChangeArrowheads="1"/>
              </p:cNvSpPr>
              <p:nvPr/>
            </p:nvSpPr>
            <p:spPr bwMode="auto">
              <a:xfrm>
                <a:off x="2592" y="1038"/>
                <a:ext cx="816" cy="23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800" b="1" dirty="0"/>
                  <a:t>Equipment</a:t>
                </a:r>
              </a:p>
            </p:txBody>
          </p:sp>
          <p:sp>
            <p:nvSpPr>
              <p:cNvPr id="62" name="Line 10"/>
              <p:cNvSpPr>
                <a:spLocks noChangeShapeType="1"/>
              </p:cNvSpPr>
              <p:nvPr/>
            </p:nvSpPr>
            <p:spPr bwMode="auto">
              <a:xfrm>
                <a:off x="2352" y="1296"/>
                <a:ext cx="129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59" name="Text Box 11"/>
            <p:cNvSpPr txBox="1">
              <a:spLocks noChangeArrowheads="1"/>
            </p:cNvSpPr>
            <p:nvPr/>
          </p:nvSpPr>
          <p:spPr bwMode="auto">
            <a:xfrm>
              <a:off x="2375" y="1369"/>
              <a:ext cx="1200" cy="64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70000"/>
                </a:lnSpc>
                <a:spcBef>
                  <a:spcPct val="50000"/>
                </a:spcBef>
              </a:pPr>
              <a:r>
                <a:rPr lang="en-US" altLang="en-US" i="1" dirty="0"/>
                <a:t>Operation</a:t>
              </a:r>
              <a:r>
                <a:rPr lang="en-US" altLang="en-US" dirty="0"/>
                <a:t>( )</a:t>
              </a:r>
            </a:p>
            <a:p>
              <a:pPr>
                <a:lnSpc>
                  <a:spcPct val="70000"/>
                </a:lnSpc>
                <a:spcBef>
                  <a:spcPct val="50000"/>
                </a:spcBef>
              </a:pPr>
              <a:r>
                <a:rPr lang="en-US" altLang="en-US" dirty="0"/>
                <a:t>Add(Component)</a:t>
              </a:r>
            </a:p>
            <a:p>
              <a:pPr>
                <a:lnSpc>
                  <a:spcPct val="70000"/>
                </a:lnSpc>
                <a:spcBef>
                  <a:spcPct val="50000"/>
                </a:spcBef>
              </a:pPr>
              <a:r>
                <a:rPr lang="en-US" altLang="en-US" dirty="0"/>
                <a:t>Remove(Component)</a:t>
              </a:r>
            </a:p>
            <a:p>
              <a:pPr>
                <a:lnSpc>
                  <a:spcPct val="70000"/>
                </a:lnSpc>
                <a:spcBef>
                  <a:spcPct val="50000"/>
                </a:spcBef>
              </a:pPr>
              <a:r>
                <a:rPr lang="en-US" altLang="en-US" dirty="0" err="1"/>
                <a:t>GetChild</a:t>
              </a:r>
              <a:r>
                <a:rPr lang="en-US" altLang="en-US" dirty="0"/>
                <a:t>(</a:t>
              </a:r>
              <a:r>
                <a:rPr lang="en-US" altLang="en-US" dirty="0" err="1"/>
                <a:t>int</a:t>
              </a:r>
              <a:r>
                <a:rPr lang="en-US" altLang="en-US" dirty="0"/>
                <a:t>)</a:t>
              </a:r>
            </a:p>
          </p:txBody>
        </p:sp>
      </p:grpSp>
      <p:sp>
        <p:nvSpPr>
          <p:cNvPr id="13" name="Rectangle 12"/>
          <p:cNvSpPr>
            <a:spLocks noChangeArrowheads="1"/>
          </p:cNvSpPr>
          <p:nvPr/>
        </p:nvSpPr>
        <p:spPr bwMode="auto">
          <a:xfrm>
            <a:off x="533400" y="4191000"/>
            <a:ext cx="1676400" cy="914400"/>
          </a:xfrm>
          <a:prstGeom prst="rect">
            <a:avLst/>
          </a:prstGeom>
          <a:solidFill>
            <a:schemeClr val="bg2">
              <a:lumMod val="75000"/>
            </a:schemeClr>
          </a:solidFill>
          <a:ln w="9525">
            <a:solidFill>
              <a:schemeClr val="tx1"/>
            </a:solidFill>
            <a:miter lim="800000"/>
            <a:headEnd/>
            <a:tailEnd/>
          </a:ln>
          <a:effectLs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nvGrpSpPr>
          <p:cNvPr id="14" name="Group 13"/>
          <p:cNvGrpSpPr>
            <a:grpSpLocks/>
          </p:cNvGrpSpPr>
          <p:nvPr/>
        </p:nvGrpSpPr>
        <p:grpSpPr bwMode="auto">
          <a:xfrm>
            <a:off x="533400" y="4251331"/>
            <a:ext cx="1676400" cy="777876"/>
            <a:chOff x="432" y="2918"/>
            <a:chExt cx="1056" cy="490"/>
          </a:xfrm>
        </p:grpSpPr>
        <p:sp>
          <p:nvSpPr>
            <p:cNvPr id="55" name="Text Box 14"/>
            <p:cNvSpPr txBox="1">
              <a:spLocks noChangeArrowheads="1"/>
            </p:cNvSpPr>
            <p:nvPr/>
          </p:nvSpPr>
          <p:spPr bwMode="auto">
            <a:xfrm>
              <a:off x="594" y="2918"/>
              <a:ext cx="76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600" b="1" dirty="0" err="1"/>
                <a:t>FloppyDisk</a:t>
              </a:r>
              <a:endParaRPr lang="en-US" altLang="en-US" sz="1600" b="1" dirty="0"/>
            </a:p>
          </p:txBody>
        </p:sp>
        <p:sp>
          <p:nvSpPr>
            <p:cNvPr id="56" name="Line 15"/>
            <p:cNvSpPr>
              <a:spLocks noChangeShapeType="1"/>
            </p:cNvSpPr>
            <p:nvPr/>
          </p:nvSpPr>
          <p:spPr bwMode="auto">
            <a:xfrm>
              <a:off x="432" y="3120"/>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57" name="Text Box 16"/>
            <p:cNvSpPr txBox="1">
              <a:spLocks noChangeArrowheads="1"/>
            </p:cNvSpPr>
            <p:nvPr/>
          </p:nvSpPr>
          <p:spPr bwMode="auto">
            <a:xfrm>
              <a:off x="455" y="3216"/>
              <a:ext cx="100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dirty="0"/>
                <a:t>Operation( )</a:t>
              </a:r>
            </a:p>
          </p:txBody>
        </p:sp>
      </p:grpSp>
      <p:sp>
        <p:nvSpPr>
          <p:cNvPr id="15" name="Line 17"/>
          <p:cNvSpPr>
            <a:spLocks noChangeShapeType="1"/>
          </p:cNvSpPr>
          <p:nvPr/>
        </p:nvSpPr>
        <p:spPr bwMode="auto">
          <a:xfrm>
            <a:off x="2286000" y="1600200"/>
            <a:ext cx="1295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nvGrpSpPr>
          <p:cNvPr id="16" name="Group 15"/>
          <p:cNvGrpSpPr>
            <a:grpSpLocks/>
          </p:cNvGrpSpPr>
          <p:nvPr/>
        </p:nvGrpSpPr>
        <p:grpSpPr bwMode="auto">
          <a:xfrm>
            <a:off x="5638800" y="1524000"/>
            <a:ext cx="2057400" cy="2787650"/>
            <a:chOff x="3648" y="1200"/>
            <a:chExt cx="1296" cy="1756"/>
          </a:xfrm>
        </p:grpSpPr>
        <p:sp>
          <p:nvSpPr>
            <p:cNvPr id="50" name="AutoShape 19"/>
            <p:cNvSpPr>
              <a:spLocks noChangeArrowheads="1"/>
            </p:cNvSpPr>
            <p:nvPr/>
          </p:nvSpPr>
          <p:spPr bwMode="auto">
            <a:xfrm>
              <a:off x="4130" y="2812"/>
              <a:ext cx="288" cy="144"/>
            </a:xfrm>
            <a:prstGeom prst="diamond">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51" name="Line 20"/>
            <p:cNvSpPr>
              <a:spLocks noChangeShapeType="1"/>
            </p:cNvSpPr>
            <p:nvPr/>
          </p:nvSpPr>
          <p:spPr bwMode="auto">
            <a:xfrm>
              <a:off x="4320" y="2880"/>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52" name="Line 21"/>
            <p:cNvSpPr>
              <a:spLocks noChangeShapeType="1"/>
            </p:cNvSpPr>
            <p:nvPr/>
          </p:nvSpPr>
          <p:spPr bwMode="auto">
            <a:xfrm flipV="1">
              <a:off x="4944" y="1440"/>
              <a:ext cx="0" cy="14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53" name="Line 22"/>
            <p:cNvSpPr>
              <a:spLocks noChangeShapeType="1"/>
            </p:cNvSpPr>
            <p:nvPr/>
          </p:nvSpPr>
          <p:spPr bwMode="auto">
            <a:xfrm flipH="1">
              <a:off x="3648" y="1440"/>
              <a:ext cx="129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54" name="Text Box 23"/>
            <p:cNvSpPr txBox="1">
              <a:spLocks noChangeArrowheads="1"/>
            </p:cNvSpPr>
            <p:nvPr/>
          </p:nvSpPr>
          <p:spPr bwMode="auto">
            <a:xfrm>
              <a:off x="3648" y="120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800" b="1"/>
                <a:t>*</a:t>
              </a:r>
            </a:p>
          </p:txBody>
        </p:sp>
      </p:grpSp>
      <p:grpSp>
        <p:nvGrpSpPr>
          <p:cNvPr id="17" name="Group 16"/>
          <p:cNvGrpSpPr>
            <a:grpSpLocks/>
          </p:cNvGrpSpPr>
          <p:nvPr/>
        </p:nvGrpSpPr>
        <p:grpSpPr bwMode="auto">
          <a:xfrm>
            <a:off x="4267201" y="4038600"/>
            <a:ext cx="2130879" cy="1828800"/>
            <a:chOff x="2784" y="2784"/>
            <a:chExt cx="1296" cy="1152"/>
          </a:xfrm>
          <a:solidFill>
            <a:schemeClr val="bg2">
              <a:lumMod val="75000"/>
            </a:schemeClr>
          </a:solidFill>
        </p:grpSpPr>
        <p:sp>
          <p:nvSpPr>
            <p:cNvPr id="46" name="Rectangle 45"/>
            <p:cNvSpPr>
              <a:spLocks noChangeArrowheads="1"/>
            </p:cNvSpPr>
            <p:nvPr/>
          </p:nvSpPr>
          <p:spPr bwMode="auto">
            <a:xfrm>
              <a:off x="2784" y="2784"/>
              <a:ext cx="1296" cy="115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47" name="Text Box 26"/>
            <p:cNvSpPr txBox="1">
              <a:spLocks noChangeArrowheads="1"/>
            </p:cNvSpPr>
            <p:nvPr/>
          </p:nvSpPr>
          <p:spPr bwMode="auto">
            <a:xfrm>
              <a:off x="2784" y="2832"/>
              <a:ext cx="1296" cy="21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600" b="1" dirty="0" err="1"/>
                <a:t>CompositeEquipment</a:t>
              </a:r>
              <a:endParaRPr lang="en-US" altLang="en-US" sz="1600" b="1" dirty="0"/>
            </a:p>
          </p:txBody>
        </p:sp>
        <p:sp>
          <p:nvSpPr>
            <p:cNvPr id="48" name="Line 27"/>
            <p:cNvSpPr>
              <a:spLocks noChangeShapeType="1"/>
            </p:cNvSpPr>
            <p:nvPr/>
          </p:nvSpPr>
          <p:spPr bwMode="auto">
            <a:xfrm>
              <a:off x="2784" y="3072"/>
              <a:ext cx="1296" cy="1"/>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49" name="Text Box 28"/>
            <p:cNvSpPr txBox="1">
              <a:spLocks noChangeArrowheads="1"/>
            </p:cNvSpPr>
            <p:nvPr/>
          </p:nvSpPr>
          <p:spPr bwMode="auto">
            <a:xfrm>
              <a:off x="2812" y="3278"/>
              <a:ext cx="1200" cy="635"/>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70000"/>
                </a:lnSpc>
                <a:spcBef>
                  <a:spcPct val="50000"/>
                </a:spcBef>
              </a:pPr>
              <a:r>
                <a:rPr lang="en-US" altLang="en-US" dirty="0"/>
                <a:t>Operation( )</a:t>
              </a:r>
            </a:p>
            <a:p>
              <a:pPr>
                <a:lnSpc>
                  <a:spcPct val="70000"/>
                </a:lnSpc>
                <a:spcBef>
                  <a:spcPct val="50000"/>
                </a:spcBef>
              </a:pPr>
              <a:r>
                <a:rPr lang="en-US" altLang="en-US" dirty="0"/>
                <a:t>Add(Component)</a:t>
              </a:r>
            </a:p>
            <a:p>
              <a:pPr>
                <a:lnSpc>
                  <a:spcPct val="70000"/>
                </a:lnSpc>
                <a:spcBef>
                  <a:spcPct val="50000"/>
                </a:spcBef>
              </a:pPr>
              <a:r>
                <a:rPr lang="en-US" altLang="en-US" dirty="0"/>
                <a:t>Remove(Component)</a:t>
              </a:r>
            </a:p>
            <a:p>
              <a:pPr>
                <a:lnSpc>
                  <a:spcPct val="70000"/>
                </a:lnSpc>
                <a:spcBef>
                  <a:spcPct val="50000"/>
                </a:spcBef>
              </a:pPr>
              <a:r>
                <a:rPr lang="en-US" altLang="en-US" dirty="0" err="1"/>
                <a:t>GetChild</a:t>
              </a:r>
              <a:r>
                <a:rPr lang="en-US" altLang="en-US" dirty="0"/>
                <a:t>(</a:t>
              </a:r>
              <a:r>
                <a:rPr lang="en-US" altLang="en-US" dirty="0" err="1"/>
                <a:t>int</a:t>
              </a:r>
              <a:r>
                <a:rPr lang="en-US" altLang="en-US" dirty="0"/>
                <a:t>)</a:t>
              </a:r>
            </a:p>
          </p:txBody>
        </p:sp>
      </p:grpSp>
      <p:grpSp>
        <p:nvGrpSpPr>
          <p:cNvPr id="18" name="Group 17"/>
          <p:cNvGrpSpPr>
            <a:grpSpLocks/>
          </p:cNvGrpSpPr>
          <p:nvPr/>
        </p:nvGrpSpPr>
        <p:grpSpPr bwMode="auto">
          <a:xfrm>
            <a:off x="2590800" y="4191000"/>
            <a:ext cx="1447800" cy="914400"/>
            <a:chOff x="1728" y="2880"/>
            <a:chExt cx="912" cy="576"/>
          </a:xfrm>
          <a:solidFill>
            <a:schemeClr val="bg2">
              <a:lumMod val="75000"/>
            </a:schemeClr>
          </a:solidFill>
        </p:grpSpPr>
        <p:sp>
          <p:nvSpPr>
            <p:cNvPr id="42" name="Rectangle 41"/>
            <p:cNvSpPr>
              <a:spLocks noChangeArrowheads="1"/>
            </p:cNvSpPr>
            <p:nvPr/>
          </p:nvSpPr>
          <p:spPr bwMode="auto">
            <a:xfrm>
              <a:off x="1728" y="2880"/>
              <a:ext cx="912"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43" name="Text Box 31"/>
            <p:cNvSpPr txBox="1">
              <a:spLocks noChangeArrowheads="1"/>
            </p:cNvSpPr>
            <p:nvPr/>
          </p:nvSpPr>
          <p:spPr bwMode="auto">
            <a:xfrm>
              <a:off x="1866" y="2918"/>
              <a:ext cx="624" cy="21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600" b="1" dirty="0" err="1"/>
                <a:t>CDDrive</a:t>
              </a:r>
              <a:endParaRPr lang="en-US" altLang="en-US" sz="1600" b="1" dirty="0"/>
            </a:p>
          </p:txBody>
        </p:sp>
        <p:sp>
          <p:nvSpPr>
            <p:cNvPr id="44" name="Line 32"/>
            <p:cNvSpPr>
              <a:spLocks noChangeShapeType="1"/>
            </p:cNvSpPr>
            <p:nvPr/>
          </p:nvSpPr>
          <p:spPr bwMode="auto">
            <a:xfrm>
              <a:off x="1728" y="3120"/>
              <a:ext cx="912"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45" name="Text Box 33"/>
            <p:cNvSpPr txBox="1">
              <a:spLocks noChangeArrowheads="1"/>
            </p:cNvSpPr>
            <p:nvPr/>
          </p:nvSpPr>
          <p:spPr bwMode="auto">
            <a:xfrm>
              <a:off x="1743" y="3216"/>
              <a:ext cx="768"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dirty="0"/>
                <a:t>Operation( )</a:t>
              </a:r>
            </a:p>
          </p:txBody>
        </p:sp>
      </p:grpSp>
      <p:grpSp>
        <p:nvGrpSpPr>
          <p:cNvPr id="19" name="Group 18"/>
          <p:cNvGrpSpPr>
            <a:grpSpLocks/>
          </p:cNvGrpSpPr>
          <p:nvPr/>
        </p:nvGrpSpPr>
        <p:grpSpPr bwMode="auto">
          <a:xfrm>
            <a:off x="381000" y="2819400"/>
            <a:ext cx="4800600" cy="1371600"/>
            <a:chOff x="336" y="2016"/>
            <a:chExt cx="3024" cy="864"/>
          </a:xfrm>
        </p:grpSpPr>
        <p:grpSp>
          <p:nvGrpSpPr>
            <p:cNvPr id="32" name="Group 31"/>
            <p:cNvGrpSpPr>
              <a:grpSpLocks/>
            </p:cNvGrpSpPr>
            <p:nvPr/>
          </p:nvGrpSpPr>
          <p:grpSpPr bwMode="auto">
            <a:xfrm>
              <a:off x="336" y="2016"/>
              <a:ext cx="3024" cy="864"/>
              <a:chOff x="336" y="2016"/>
              <a:chExt cx="3024" cy="864"/>
            </a:xfrm>
          </p:grpSpPr>
          <p:grpSp>
            <p:nvGrpSpPr>
              <p:cNvPr id="34" name="Group 33"/>
              <p:cNvGrpSpPr>
                <a:grpSpLocks/>
              </p:cNvGrpSpPr>
              <p:nvPr/>
            </p:nvGrpSpPr>
            <p:grpSpPr bwMode="auto">
              <a:xfrm>
                <a:off x="1008" y="2016"/>
                <a:ext cx="2352" cy="864"/>
                <a:chOff x="1008" y="2016"/>
                <a:chExt cx="2352" cy="864"/>
              </a:xfrm>
            </p:grpSpPr>
            <p:sp>
              <p:nvSpPr>
                <p:cNvPr id="36" name="AutoShape 37"/>
                <p:cNvSpPr>
                  <a:spLocks noChangeArrowheads="1"/>
                </p:cNvSpPr>
                <p:nvPr/>
              </p:nvSpPr>
              <p:spPr bwMode="auto">
                <a:xfrm>
                  <a:off x="2784" y="2208"/>
                  <a:ext cx="288" cy="192"/>
                </a:xfrm>
                <a:prstGeom prst="triangle">
                  <a:avLst>
                    <a:gd name="adj" fmla="val 50000"/>
                  </a:avLst>
                </a:prstGeom>
                <a:solidFill>
                  <a:schemeClr val="bg2">
                    <a:lumMod val="7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37" name="Line 38"/>
                <p:cNvSpPr>
                  <a:spLocks noChangeShapeType="1"/>
                </p:cNvSpPr>
                <p:nvPr/>
              </p:nvSpPr>
              <p:spPr bwMode="auto">
                <a:xfrm flipV="1">
                  <a:off x="2928" y="201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38" name="Line 39"/>
                <p:cNvSpPr>
                  <a:spLocks noChangeShapeType="1"/>
                </p:cNvSpPr>
                <p:nvPr/>
              </p:nvSpPr>
              <p:spPr bwMode="auto">
                <a:xfrm>
                  <a:off x="3072" y="2400"/>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39" name="Line 40"/>
                <p:cNvSpPr>
                  <a:spLocks noChangeShapeType="1"/>
                </p:cNvSpPr>
                <p:nvPr/>
              </p:nvSpPr>
              <p:spPr bwMode="auto">
                <a:xfrm>
                  <a:off x="3360" y="2400"/>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40" name="Line 41"/>
                <p:cNvSpPr>
                  <a:spLocks noChangeShapeType="1"/>
                </p:cNvSpPr>
                <p:nvPr/>
              </p:nvSpPr>
              <p:spPr bwMode="auto">
                <a:xfrm flipH="1">
                  <a:off x="1008" y="2400"/>
                  <a:ext cx="1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41" name="Line 42"/>
                <p:cNvSpPr>
                  <a:spLocks noChangeShapeType="1"/>
                </p:cNvSpPr>
                <p:nvPr/>
              </p:nvSpPr>
              <p:spPr bwMode="auto">
                <a:xfrm>
                  <a:off x="1008" y="2400"/>
                  <a:ext cx="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35" name="Line 43"/>
              <p:cNvSpPr>
                <a:spLocks noChangeShapeType="1"/>
              </p:cNvSpPr>
              <p:nvPr/>
            </p:nvSpPr>
            <p:spPr bwMode="auto">
              <a:xfrm flipH="1">
                <a:off x="336" y="2400"/>
                <a:ext cx="6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33" name="Line 44"/>
            <p:cNvSpPr>
              <a:spLocks noChangeShapeType="1"/>
            </p:cNvSpPr>
            <p:nvPr/>
          </p:nvSpPr>
          <p:spPr bwMode="auto">
            <a:xfrm>
              <a:off x="2112" y="2400"/>
              <a:ext cx="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nvGrpSpPr>
          <p:cNvPr id="20" name="Group 19"/>
          <p:cNvGrpSpPr>
            <a:grpSpLocks/>
          </p:cNvGrpSpPr>
          <p:nvPr/>
        </p:nvGrpSpPr>
        <p:grpSpPr bwMode="auto">
          <a:xfrm>
            <a:off x="5715000" y="4623486"/>
            <a:ext cx="3048000" cy="533400"/>
            <a:chOff x="3696" y="3024"/>
            <a:chExt cx="1920" cy="336"/>
          </a:xfrm>
        </p:grpSpPr>
        <p:sp>
          <p:nvSpPr>
            <p:cNvPr id="21" name="Oval 20"/>
            <p:cNvSpPr>
              <a:spLocks noChangeArrowheads="1"/>
            </p:cNvSpPr>
            <p:nvPr/>
          </p:nvSpPr>
          <p:spPr bwMode="auto">
            <a:xfrm>
              <a:off x="3696" y="3168"/>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nvGrpSpPr>
            <p:cNvPr id="22" name="Group 21"/>
            <p:cNvGrpSpPr>
              <a:grpSpLocks/>
            </p:cNvGrpSpPr>
            <p:nvPr/>
          </p:nvGrpSpPr>
          <p:grpSpPr bwMode="auto">
            <a:xfrm>
              <a:off x="3696" y="3024"/>
              <a:ext cx="1920" cy="336"/>
              <a:chOff x="3696" y="3024"/>
              <a:chExt cx="1920" cy="336"/>
            </a:xfrm>
          </p:grpSpPr>
          <p:grpSp>
            <p:nvGrpSpPr>
              <p:cNvPr id="23" name="Group 22"/>
              <p:cNvGrpSpPr>
                <a:grpSpLocks/>
              </p:cNvGrpSpPr>
              <p:nvPr/>
            </p:nvGrpSpPr>
            <p:grpSpPr bwMode="auto">
              <a:xfrm>
                <a:off x="3744" y="3024"/>
                <a:ext cx="1872" cy="336"/>
                <a:chOff x="3744" y="3024"/>
                <a:chExt cx="1872" cy="336"/>
              </a:xfrm>
            </p:grpSpPr>
            <p:grpSp>
              <p:nvGrpSpPr>
                <p:cNvPr id="25" name="Group 24"/>
                <p:cNvGrpSpPr>
                  <a:grpSpLocks/>
                </p:cNvGrpSpPr>
                <p:nvPr/>
              </p:nvGrpSpPr>
              <p:grpSpPr bwMode="auto">
                <a:xfrm>
                  <a:off x="4560" y="3024"/>
                  <a:ext cx="1056" cy="336"/>
                  <a:chOff x="4560" y="3024"/>
                  <a:chExt cx="1056" cy="336"/>
                </a:xfrm>
              </p:grpSpPr>
              <p:grpSp>
                <p:nvGrpSpPr>
                  <p:cNvPr id="28" name="Group 27"/>
                  <p:cNvGrpSpPr>
                    <a:grpSpLocks/>
                  </p:cNvGrpSpPr>
                  <p:nvPr/>
                </p:nvGrpSpPr>
                <p:grpSpPr bwMode="auto">
                  <a:xfrm>
                    <a:off x="4560" y="3024"/>
                    <a:ext cx="1056" cy="336"/>
                    <a:chOff x="4560" y="3024"/>
                    <a:chExt cx="1056" cy="336"/>
                  </a:xfrm>
                </p:grpSpPr>
                <p:sp>
                  <p:nvSpPr>
                    <p:cNvPr id="30" name="Rectangle 29"/>
                    <p:cNvSpPr>
                      <a:spLocks noChangeArrowheads="1"/>
                    </p:cNvSpPr>
                    <p:nvPr/>
                  </p:nvSpPr>
                  <p:spPr bwMode="auto">
                    <a:xfrm>
                      <a:off x="4560" y="3024"/>
                      <a:ext cx="1056" cy="33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31" name="Line 52"/>
                    <p:cNvSpPr>
                      <a:spLocks noChangeShapeType="1"/>
                    </p:cNvSpPr>
                    <p:nvPr/>
                  </p:nvSpPr>
                  <p:spPr bwMode="auto">
                    <a:xfrm>
                      <a:off x="5424" y="3024"/>
                      <a:ext cx="192"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29" name="Text Box 53"/>
                  <p:cNvSpPr txBox="1">
                    <a:spLocks noChangeArrowheads="1"/>
                  </p:cNvSpPr>
                  <p:nvPr/>
                </p:nvSpPr>
                <p:spPr bwMode="auto">
                  <a:xfrm>
                    <a:off x="4608" y="3072"/>
                    <a:ext cx="912" cy="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70000"/>
                      </a:lnSpc>
                      <a:spcBef>
                        <a:spcPct val="50000"/>
                      </a:spcBef>
                    </a:pPr>
                    <a:r>
                      <a:rPr lang="en-US" altLang="en-US" sz="1200"/>
                      <a:t>For all g in children</a:t>
                    </a:r>
                  </a:p>
                  <a:p>
                    <a:pPr>
                      <a:lnSpc>
                        <a:spcPct val="70000"/>
                      </a:lnSpc>
                      <a:spcBef>
                        <a:spcPct val="50000"/>
                      </a:spcBef>
                    </a:pPr>
                    <a:r>
                      <a:rPr lang="en-US" altLang="en-US" sz="1200"/>
                      <a:t>g.Operation( );</a:t>
                    </a:r>
                  </a:p>
                </p:txBody>
              </p:sp>
            </p:grpSp>
            <p:sp>
              <p:nvSpPr>
                <p:cNvPr id="26" name="Oval 25"/>
                <p:cNvSpPr>
                  <a:spLocks noChangeArrowheads="1"/>
                </p:cNvSpPr>
                <p:nvPr/>
              </p:nvSpPr>
              <p:spPr bwMode="auto">
                <a:xfrm>
                  <a:off x="3744" y="3216"/>
                  <a:ext cx="48" cy="4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27" name="Line 55"/>
                <p:cNvSpPr>
                  <a:spLocks noChangeShapeType="1"/>
                </p:cNvSpPr>
                <p:nvPr/>
              </p:nvSpPr>
              <p:spPr bwMode="auto">
                <a:xfrm>
                  <a:off x="3792" y="3216"/>
                  <a:ext cx="76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24" name="Line 56"/>
              <p:cNvSpPr>
                <a:spLocks noChangeShapeType="1"/>
              </p:cNvSpPr>
              <p:nvPr/>
            </p:nvSpPr>
            <p:spPr bwMode="auto">
              <a:xfrm flipH="1">
                <a:off x="3696" y="3216"/>
                <a:ext cx="38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spTree>
    <p:extLst>
      <p:ext uri="{BB962C8B-B14F-4D97-AF65-F5344CB8AC3E}">
        <p14:creationId xmlns:p14="http://schemas.microsoft.com/office/powerpoint/2010/main" val="78758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smtClean="0"/>
              <a:t>Composite </a:t>
            </a:r>
            <a:r>
              <a:rPr lang="en-US" altLang="en-US" sz="3600" b="1" dirty="0"/>
              <a:t>Pattern – Example code</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11</a:t>
            </a:fld>
            <a:endParaRPr lang="en-US" dirty="0"/>
          </a:p>
        </p:txBody>
      </p:sp>
      <p:sp>
        <p:nvSpPr>
          <p:cNvPr id="11" name="Text Box 3"/>
          <p:cNvSpPr txBox="1">
            <a:spLocks noChangeArrowheads="1"/>
          </p:cNvSpPr>
          <p:nvPr/>
        </p:nvSpPr>
        <p:spPr bwMode="auto">
          <a:xfrm>
            <a:off x="457200" y="1416850"/>
            <a:ext cx="4114800" cy="414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5000"/>
              </a:lnSpc>
              <a:spcBef>
                <a:spcPct val="50000"/>
              </a:spcBef>
            </a:pPr>
            <a:r>
              <a:rPr lang="en-US" altLang="en-US" sz="1200" b="1" dirty="0">
                <a:latin typeface="Consolas" panose="020B0609020204030204" pitchFamily="49" charset="0"/>
                <a:cs typeface="Consolas" panose="020B0609020204030204" pitchFamily="49" charset="0"/>
              </a:rPr>
              <a:t>class</a:t>
            </a:r>
            <a:r>
              <a:rPr lang="en-US" altLang="en-US" sz="1200" dirty="0">
                <a:latin typeface="Consolas" panose="020B0609020204030204" pitchFamily="49" charset="0"/>
                <a:cs typeface="Consolas" panose="020B0609020204030204" pitchFamily="49" charset="0"/>
              </a:rPr>
              <a:t> Equipment </a:t>
            </a:r>
            <a:endParaRPr lang="en-US" altLang="en-US" sz="1200" dirty="0" smtClean="0">
              <a:latin typeface="Consolas" panose="020B0609020204030204" pitchFamily="49" charset="0"/>
              <a:cs typeface="Consolas" panose="020B0609020204030204" pitchFamily="49" charset="0"/>
            </a:endParaRPr>
          </a:p>
          <a:p>
            <a:pPr>
              <a:lnSpc>
                <a:spcPct val="85000"/>
              </a:lnSpc>
              <a:spcBef>
                <a:spcPct val="50000"/>
              </a:spcBef>
            </a:pPr>
            <a:r>
              <a:rPr lang="en-US" altLang="en-US" sz="1200" dirty="0" smtClean="0">
                <a:latin typeface="Consolas" panose="020B0609020204030204" pitchFamily="49" charset="0"/>
                <a:cs typeface="Consolas" panose="020B0609020204030204" pitchFamily="49" charset="0"/>
              </a:rPr>
              <a:t>{</a:t>
            </a:r>
            <a:endParaRPr lang="en-US" altLang="en-US" sz="1200"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public</a:t>
            </a:r>
            <a:r>
              <a:rPr lang="en-US" altLang="en-US" sz="1200"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~Equipment(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err="1">
                <a:latin typeface="Consolas" panose="020B0609020204030204" pitchFamily="49" charset="0"/>
                <a:cs typeface="Consolas" panose="020B0609020204030204" pitchFamily="49" charset="0"/>
              </a:rPr>
              <a:t>const</a:t>
            </a: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char</a:t>
            </a:r>
            <a:r>
              <a:rPr lang="en-US" altLang="en-US" sz="1200" dirty="0">
                <a:latin typeface="Consolas" panose="020B0609020204030204" pitchFamily="49" charset="0"/>
                <a:cs typeface="Consolas" panose="020B0609020204030204" pitchFamily="49" charset="0"/>
              </a:rPr>
              <a:t>* name( ) { return _name;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Watt Power(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Currency </a:t>
            </a:r>
            <a:r>
              <a:rPr lang="en-US" altLang="en-US" sz="1200" dirty="0" err="1">
                <a:latin typeface="Consolas" panose="020B0609020204030204" pitchFamily="49" charset="0"/>
                <a:cs typeface="Consolas" panose="020B0609020204030204" pitchFamily="49" charset="0"/>
              </a:rPr>
              <a:t>NetPrice</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Currency </a:t>
            </a:r>
            <a:r>
              <a:rPr lang="en-US" altLang="en-US" sz="1200" dirty="0" err="1">
                <a:latin typeface="Consolas" panose="020B0609020204030204" pitchFamily="49" charset="0"/>
                <a:cs typeface="Consolas" panose="020B0609020204030204" pitchFamily="49" charset="0"/>
              </a:rPr>
              <a:t>DiscountPrice</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 void</a:t>
            </a:r>
            <a:r>
              <a:rPr lang="en-US" altLang="en-US" sz="1200" dirty="0">
                <a:latin typeface="Consolas" panose="020B0609020204030204" pitchFamily="49" charset="0"/>
                <a:cs typeface="Consolas" panose="020B0609020204030204" pitchFamily="49" charset="0"/>
              </a:rPr>
              <a:t> Add(Equipment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 void</a:t>
            </a:r>
            <a:r>
              <a:rPr lang="en-US" altLang="en-US" sz="1200" dirty="0">
                <a:latin typeface="Consolas" panose="020B0609020204030204" pitchFamily="49" charset="0"/>
                <a:cs typeface="Consolas" panose="020B0609020204030204" pitchFamily="49" charset="0"/>
              </a:rPr>
              <a:t> Remove(Equipment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Iterator&lt;Equipment*&gt; * </a:t>
            </a:r>
            <a:r>
              <a:rPr lang="en-US" altLang="en-US" sz="1200" dirty="0" smtClean="0">
                <a:latin typeface="Consolas" panose="020B0609020204030204" pitchFamily="49" charset="0"/>
                <a:cs typeface="Consolas" panose="020B0609020204030204" pitchFamily="49" charset="0"/>
              </a:rPr>
              <a:t>			</a:t>
            </a:r>
            <a:r>
              <a:rPr lang="en-US" altLang="en-US" sz="1200" dirty="0" err="1" smtClean="0">
                <a:latin typeface="Consolas" panose="020B0609020204030204" pitchFamily="49" charset="0"/>
                <a:cs typeface="Consolas" panose="020B0609020204030204" pitchFamily="49" charset="0"/>
              </a:rPr>
              <a:t>CreateIterator</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protected</a:t>
            </a:r>
            <a:r>
              <a:rPr lang="en-US" altLang="en-US" sz="1200"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Equipment (</a:t>
            </a:r>
            <a:r>
              <a:rPr lang="en-US" altLang="en-US" sz="1200" b="1" dirty="0" err="1">
                <a:latin typeface="Consolas" panose="020B0609020204030204" pitchFamily="49" charset="0"/>
                <a:cs typeface="Consolas" panose="020B0609020204030204" pitchFamily="49" charset="0"/>
              </a:rPr>
              <a:t>const</a:t>
            </a:r>
            <a:r>
              <a:rPr lang="en-US" altLang="en-US" sz="1200" b="1" dirty="0">
                <a:latin typeface="Consolas" panose="020B0609020204030204" pitchFamily="49" charset="0"/>
                <a:cs typeface="Consolas" panose="020B0609020204030204" pitchFamily="49" charset="0"/>
              </a:rPr>
              <a:t> char</a:t>
            </a:r>
            <a:r>
              <a:rPr lang="en-US" altLang="en-US" sz="1200" dirty="0">
                <a:latin typeface="Consolas" panose="020B0609020204030204" pitchFamily="49" charset="0"/>
                <a:cs typeface="Consolas" panose="020B0609020204030204" pitchFamily="49" charset="0"/>
              </a:rPr>
              <a:t> *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private</a:t>
            </a:r>
            <a:r>
              <a:rPr lang="en-US" altLang="en-US" sz="1200"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err="1">
                <a:latin typeface="Consolas" panose="020B0609020204030204" pitchFamily="49" charset="0"/>
                <a:cs typeface="Consolas" panose="020B0609020204030204" pitchFamily="49" charset="0"/>
              </a:rPr>
              <a:t>const</a:t>
            </a: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char</a:t>
            </a:r>
            <a:r>
              <a:rPr lang="en-US" altLang="en-US" sz="1200" dirty="0">
                <a:latin typeface="Consolas" panose="020B0609020204030204" pitchFamily="49" charset="0"/>
                <a:cs typeface="Consolas" panose="020B0609020204030204" pitchFamily="49" charset="0"/>
              </a:rPr>
              <a:t> * _name;</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a:t>
            </a:r>
          </a:p>
        </p:txBody>
      </p:sp>
      <p:sp>
        <p:nvSpPr>
          <p:cNvPr id="12" name="Text Box 4"/>
          <p:cNvSpPr txBox="1">
            <a:spLocks noChangeArrowheads="1"/>
          </p:cNvSpPr>
          <p:nvPr/>
        </p:nvSpPr>
        <p:spPr bwMode="auto">
          <a:xfrm>
            <a:off x="4419600" y="1261509"/>
            <a:ext cx="3733800" cy="2243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5000"/>
              </a:lnSpc>
              <a:spcBef>
                <a:spcPct val="50000"/>
              </a:spcBef>
            </a:pPr>
            <a:r>
              <a:rPr lang="en-US" altLang="en-US" sz="1200" b="1" dirty="0">
                <a:latin typeface="Consolas" panose="020B0609020204030204" pitchFamily="49" charset="0"/>
                <a:cs typeface="Consolas" panose="020B0609020204030204" pitchFamily="49" charset="0"/>
              </a:rPr>
              <a:t>class</a:t>
            </a:r>
            <a:r>
              <a:rPr lang="en-US" altLang="en-US" sz="1200" dirty="0">
                <a:latin typeface="Consolas" panose="020B0609020204030204" pitchFamily="49" charset="0"/>
                <a:cs typeface="Consolas" panose="020B0609020204030204" pitchFamily="49" charset="0"/>
              </a:rPr>
              <a:t> </a:t>
            </a:r>
            <a:r>
              <a:rPr lang="en-US" altLang="en-US" sz="1200" dirty="0" err="1">
                <a:latin typeface="Consolas" panose="020B0609020204030204" pitchFamily="49" charset="0"/>
                <a:cs typeface="Consolas" panose="020B0609020204030204" pitchFamily="49" charset="0"/>
              </a:rPr>
              <a:t>FloppyDisk</a:t>
            </a:r>
            <a:r>
              <a:rPr lang="en-US" altLang="en-US" sz="1200" dirty="0">
                <a:latin typeface="Consolas" panose="020B0609020204030204" pitchFamily="49" charset="0"/>
                <a:cs typeface="Consolas" panose="020B0609020204030204" pitchFamily="49" charset="0"/>
              </a:rPr>
              <a:t> : </a:t>
            </a:r>
            <a:r>
              <a:rPr lang="en-US" altLang="en-US" sz="1200" b="1" dirty="0">
                <a:latin typeface="Consolas" panose="020B0609020204030204" pitchFamily="49" charset="0"/>
                <a:cs typeface="Consolas" panose="020B0609020204030204" pitchFamily="49" charset="0"/>
              </a:rPr>
              <a:t>public</a:t>
            </a:r>
            <a:r>
              <a:rPr lang="en-US" altLang="en-US" sz="1200" dirty="0">
                <a:latin typeface="Consolas" panose="020B0609020204030204" pitchFamily="49" charset="0"/>
                <a:cs typeface="Consolas" panose="020B0609020204030204" pitchFamily="49" charset="0"/>
              </a:rPr>
              <a:t> Equipment </a:t>
            </a:r>
            <a:endParaRPr lang="en-US" altLang="en-US" sz="1200" dirty="0" smtClean="0">
              <a:latin typeface="Consolas" panose="020B0609020204030204" pitchFamily="49" charset="0"/>
              <a:cs typeface="Consolas" panose="020B0609020204030204" pitchFamily="49" charset="0"/>
            </a:endParaRPr>
          </a:p>
          <a:p>
            <a:pPr>
              <a:lnSpc>
                <a:spcPct val="85000"/>
              </a:lnSpc>
              <a:spcBef>
                <a:spcPct val="50000"/>
              </a:spcBef>
            </a:pPr>
            <a:r>
              <a:rPr lang="en-US" altLang="en-US" sz="1200" dirty="0" smtClean="0">
                <a:latin typeface="Consolas" panose="020B0609020204030204" pitchFamily="49" charset="0"/>
                <a:cs typeface="Consolas" panose="020B0609020204030204" pitchFamily="49" charset="0"/>
              </a:rPr>
              <a:t>{</a:t>
            </a:r>
            <a:endParaRPr lang="en-US" altLang="en-US" sz="1200"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public</a:t>
            </a:r>
            <a:r>
              <a:rPr lang="en-US" altLang="en-US" sz="1200"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dirty="0" err="1">
                <a:latin typeface="Consolas" panose="020B0609020204030204" pitchFamily="49" charset="0"/>
                <a:cs typeface="Consolas" panose="020B0609020204030204" pitchFamily="49" charset="0"/>
              </a:rPr>
              <a:t>FloppyDisk</a:t>
            </a:r>
            <a:r>
              <a:rPr lang="en-US" altLang="en-US" sz="1200" dirty="0">
                <a:latin typeface="Consolas" panose="020B0609020204030204" pitchFamily="49" charset="0"/>
                <a:cs typeface="Consolas" panose="020B0609020204030204" pitchFamily="49" charset="0"/>
              </a:rPr>
              <a:t>(</a:t>
            </a:r>
            <a:r>
              <a:rPr lang="en-US" altLang="en-US" sz="1200" b="1" dirty="0" err="1">
                <a:latin typeface="Consolas" panose="020B0609020204030204" pitchFamily="49" charset="0"/>
                <a:cs typeface="Consolas" panose="020B0609020204030204" pitchFamily="49" charset="0"/>
              </a:rPr>
              <a:t>const</a:t>
            </a:r>
            <a:r>
              <a:rPr lang="en-US" altLang="en-US" sz="1200" b="1" dirty="0">
                <a:latin typeface="Consolas" panose="020B0609020204030204" pitchFamily="49" charset="0"/>
                <a:cs typeface="Consolas" panose="020B0609020204030204" pitchFamily="49" charset="0"/>
              </a:rPr>
              <a:t> char</a:t>
            </a:r>
            <a:r>
              <a:rPr lang="en-US" altLang="en-US" sz="1200"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a:t>
            </a:r>
            <a:r>
              <a:rPr lang="en-US" altLang="en-US" sz="1200" dirty="0" err="1">
                <a:latin typeface="Consolas" panose="020B0609020204030204" pitchFamily="49" charset="0"/>
                <a:cs typeface="Consolas" panose="020B0609020204030204" pitchFamily="49" charset="0"/>
              </a:rPr>
              <a:t>FloppyDisk</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Watt Power(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Currency </a:t>
            </a:r>
            <a:r>
              <a:rPr lang="en-US" altLang="en-US" sz="1200" dirty="0" err="1">
                <a:latin typeface="Consolas" panose="020B0609020204030204" pitchFamily="49" charset="0"/>
                <a:cs typeface="Consolas" panose="020B0609020204030204" pitchFamily="49" charset="0"/>
              </a:rPr>
              <a:t>NetPrice</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Currency </a:t>
            </a:r>
            <a:r>
              <a:rPr lang="en-US" altLang="en-US" sz="1200" dirty="0" err="1">
                <a:latin typeface="Consolas" panose="020B0609020204030204" pitchFamily="49" charset="0"/>
                <a:cs typeface="Consolas" panose="020B0609020204030204" pitchFamily="49" charset="0"/>
              </a:rPr>
              <a:t>DiscountPrice</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a:t>
            </a:r>
          </a:p>
        </p:txBody>
      </p:sp>
      <p:sp>
        <p:nvSpPr>
          <p:cNvPr id="13" name="Text Box 5"/>
          <p:cNvSpPr txBox="1">
            <a:spLocks noChangeArrowheads="1"/>
          </p:cNvSpPr>
          <p:nvPr/>
        </p:nvSpPr>
        <p:spPr bwMode="auto">
          <a:xfrm>
            <a:off x="4419600" y="3560762"/>
            <a:ext cx="3810000" cy="22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5000"/>
              </a:lnSpc>
              <a:spcBef>
                <a:spcPct val="50000"/>
              </a:spcBef>
            </a:pPr>
            <a:r>
              <a:rPr lang="en-US" altLang="en-US" sz="1200" b="1" dirty="0">
                <a:latin typeface="Consolas" panose="020B0609020204030204" pitchFamily="49" charset="0"/>
                <a:cs typeface="Consolas" panose="020B0609020204030204" pitchFamily="49" charset="0"/>
              </a:rPr>
              <a:t>class</a:t>
            </a:r>
            <a:r>
              <a:rPr lang="en-US" altLang="en-US" sz="1200" dirty="0">
                <a:latin typeface="Consolas" panose="020B0609020204030204" pitchFamily="49" charset="0"/>
                <a:cs typeface="Consolas" panose="020B0609020204030204" pitchFamily="49" charset="0"/>
              </a:rPr>
              <a:t> Chassis : </a:t>
            </a:r>
            <a:r>
              <a:rPr lang="en-US" altLang="en-US" sz="1200" b="1" dirty="0">
                <a:latin typeface="Consolas" panose="020B0609020204030204" pitchFamily="49" charset="0"/>
                <a:cs typeface="Consolas" panose="020B0609020204030204" pitchFamily="49" charset="0"/>
              </a:rPr>
              <a:t>public</a:t>
            </a:r>
            <a:r>
              <a:rPr lang="en-US" altLang="en-US" sz="1200" dirty="0">
                <a:latin typeface="Consolas" panose="020B0609020204030204" pitchFamily="49" charset="0"/>
                <a:cs typeface="Consolas" panose="020B0609020204030204" pitchFamily="49" charset="0"/>
              </a:rPr>
              <a:t> </a:t>
            </a:r>
            <a:r>
              <a:rPr lang="en-US" altLang="en-US" sz="1200" dirty="0" err="1" smtClean="0">
                <a:latin typeface="Consolas" panose="020B0609020204030204" pitchFamily="49" charset="0"/>
                <a:cs typeface="Consolas" panose="020B0609020204030204" pitchFamily="49" charset="0"/>
              </a:rPr>
              <a:t>CompositeEquipment</a:t>
            </a:r>
            <a:endParaRPr lang="en-US" altLang="en-US" sz="1200" dirty="0" smtClean="0">
              <a:latin typeface="Consolas" panose="020B0609020204030204" pitchFamily="49" charset="0"/>
              <a:cs typeface="Consolas" panose="020B0609020204030204" pitchFamily="49" charset="0"/>
            </a:endParaRPr>
          </a:p>
          <a:p>
            <a:pPr>
              <a:lnSpc>
                <a:spcPct val="85000"/>
              </a:lnSpc>
              <a:spcBef>
                <a:spcPct val="50000"/>
              </a:spcBef>
            </a:pPr>
            <a:r>
              <a:rPr lang="en-US" altLang="en-US" sz="1200" dirty="0" smtClean="0">
                <a:latin typeface="Consolas" panose="020B0609020204030204" pitchFamily="49" charset="0"/>
                <a:cs typeface="Consolas" panose="020B0609020204030204" pitchFamily="49" charset="0"/>
              </a:rPr>
              <a:t>{</a:t>
            </a:r>
            <a:endParaRPr lang="en-US" altLang="en-US" sz="1200"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public</a:t>
            </a:r>
            <a:r>
              <a:rPr lang="en-US" altLang="en-US" sz="1200"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Chassis (</a:t>
            </a:r>
            <a:r>
              <a:rPr lang="en-US" altLang="en-US" sz="1200" b="1" dirty="0" err="1">
                <a:latin typeface="Consolas" panose="020B0609020204030204" pitchFamily="49" charset="0"/>
                <a:cs typeface="Consolas" panose="020B0609020204030204" pitchFamily="49" charset="0"/>
              </a:rPr>
              <a:t>const</a:t>
            </a:r>
            <a:r>
              <a:rPr lang="en-US" altLang="en-US" sz="1200" b="1" dirty="0">
                <a:latin typeface="Consolas" panose="020B0609020204030204" pitchFamily="49" charset="0"/>
                <a:cs typeface="Consolas" panose="020B0609020204030204" pitchFamily="49" charset="0"/>
              </a:rPr>
              <a:t> char</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~Chassis(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Watt Power(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Currency </a:t>
            </a:r>
            <a:r>
              <a:rPr lang="en-US" altLang="en-US" sz="1200" dirty="0" err="1">
                <a:latin typeface="Consolas" panose="020B0609020204030204" pitchFamily="49" charset="0"/>
                <a:cs typeface="Consolas" panose="020B0609020204030204" pitchFamily="49" charset="0"/>
              </a:rPr>
              <a:t>NetPrice</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virtual</a:t>
            </a:r>
            <a:r>
              <a:rPr lang="en-US" altLang="en-US" sz="1200" dirty="0">
                <a:latin typeface="Consolas" panose="020B0609020204030204" pitchFamily="49" charset="0"/>
                <a:cs typeface="Consolas" panose="020B0609020204030204" pitchFamily="49" charset="0"/>
              </a:rPr>
              <a:t> Currency </a:t>
            </a:r>
            <a:r>
              <a:rPr lang="en-US" altLang="en-US" sz="1200" dirty="0" err="1">
                <a:latin typeface="Consolas" panose="020B0609020204030204" pitchFamily="49" charset="0"/>
                <a:cs typeface="Consolas" panose="020B0609020204030204" pitchFamily="49" charset="0"/>
              </a:rPr>
              <a:t>DiscountPrice</a:t>
            </a:r>
            <a:r>
              <a:rPr lang="en-US" altLang="en-US" sz="1200"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66745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smtClean="0"/>
              <a:t>Composite </a:t>
            </a:r>
            <a:r>
              <a:rPr lang="en-US" altLang="en-US" sz="3600" b="1" dirty="0"/>
              <a:t>Pattern – Example code</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12</a:t>
            </a:fld>
            <a:endParaRPr lang="en-US" dirty="0"/>
          </a:p>
        </p:txBody>
      </p:sp>
      <p:sp>
        <p:nvSpPr>
          <p:cNvPr id="11" name="Text Box 3"/>
          <p:cNvSpPr txBox="1">
            <a:spLocks noChangeArrowheads="1"/>
          </p:cNvSpPr>
          <p:nvPr/>
        </p:nvSpPr>
        <p:spPr bwMode="auto">
          <a:xfrm>
            <a:off x="457200" y="1416850"/>
            <a:ext cx="4114800" cy="3896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5000"/>
              </a:lnSpc>
              <a:spcBef>
                <a:spcPct val="50000"/>
              </a:spcBef>
            </a:pPr>
            <a:r>
              <a:rPr lang="en-US" altLang="en-US" sz="1200" b="1" dirty="0">
                <a:latin typeface="Consolas" panose="020B0609020204030204" pitchFamily="49" charset="0"/>
                <a:cs typeface="Consolas" panose="020B0609020204030204" pitchFamily="49" charset="0"/>
              </a:rPr>
              <a:t>class </a:t>
            </a:r>
            <a:r>
              <a:rPr lang="en-US" altLang="en-US" sz="1200" b="1" dirty="0" err="1">
                <a:latin typeface="Consolas" panose="020B0609020204030204" pitchFamily="49" charset="0"/>
                <a:cs typeface="Consolas" panose="020B0609020204030204" pitchFamily="49" charset="0"/>
              </a:rPr>
              <a:t>CompositeEquipment</a:t>
            </a:r>
            <a:r>
              <a:rPr lang="en-US" altLang="en-US" sz="1200" b="1" dirty="0">
                <a:latin typeface="Consolas" panose="020B0609020204030204" pitchFamily="49" charset="0"/>
                <a:cs typeface="Consolas" panose="020B0609020204030204" pitchFamily="49" charset="0"/>
              </a:rPr>
              <a:t>: public Equipment </a:t>
            </a:r>
            <a:endParaRPr lang="en-US" altLang="en-US" sz="1200" b="1" dirty="0" smtClean="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public:</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a:t>
            </a:r>
            <a:r>
              <a:rPr lang="en-US" altLang="en-US" sz="1200" b="1" dirty="0" err="1">
                <a:latin typeface="Consolas" panose="020B0609020204030204" pitchFamily="49" charset="0"/>
                <a:cs typeface="Consolas" panose="020B0609020204030204" pitchFamily="49" charset="0"/>
              </a:rPr>
              <a:t>CompositeEquipment</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Watt Power</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Currency </a:t>
            </a:r>
            <a:r>
              <a:rPr lang="en-US" altLang="en-US" sz="1200" b="1" dirty="0" err="1">
                <a:latin typeface="Consolas" panose="020B0609020204030204" pitchFamily="49" charset="0"/>
                <a:cs typeface="Consolas" panose="020B0609020204030204" pitchFamily="49" charset="0"/>
              </a:rPr>
              <a:t>NetPrice</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Currency </a:t>
            </a:r>
            <a:r>
              <a:rPr lang="en-US" altLang="en-US" sz="1200" b="1" dirty="0" err="1">
                <a:latin typeface="Consolas" panose="020B0609020204030204" pitchFamily="49" charset="0"/>
                <a:cs typeface="Consolas" panose="020B0609020204030204" pitchFamily="49" charset="0"/>
              </a:rPr>
              <a:t>DiscountPrice</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void Add(Equipment *);</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void Remove(Equipment *);</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virtual Iterator&lt;Equipment *&gt; * </a:t>
            </a:r>
            <a:r>
              <a:rPr lang="en-US" altLang="en-US" sz="1200" b="1" dirty="0" err="1">
                <a:latin typeface="Consolas" panose="020B0609020204030204" pitchFamily="49" charset="0"/>
                <a:cs typeface="Consolas" panose="020B0609020204030204" pitchFamily="49" charset="0"/>
              </a:rPr>
              <a:t>CreateIterator</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protected:</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a:t>
            </a:r>
            <a:r>
              <a:rPr lang="en-US" altLang="en-US" sz="1200" b="1" dirty="0" err="1">
                <a:latin typeface="Consolas" panose="020B0609020204030204" pitchFamily="49" charset="0"/>
                <a:cs typeface="Consolas" panose="020B0609020204030204" pitchFamily="49" charset="0"/>
              </a:rPr>
              <a:t>CompositeEquipment</a:t>
            </a:r>
            <a:r>
              <a:rPr lang="en-US" altLang="en-US" sz="1200" b="1" dirty="0">
                <a:latin typeface="Consolas" panose="020B0609020204030204" pitchFamily="49" charset="0"/>
                <a:cs typeface="Consolas" panose="020B0609020204030204" pitchFamily="49" charset="0"/>
              </a:rPr>
              <a:t>(</a:t>
            </a:r>
            <a:r>
              <a:rPr lang="en-US" altLang="en-US" sz="1200" b="1" dirty="0" err="1">
                <a:latin typeface="Consolas" panose="020B0609020204030204" pitchFamily="49" charset="0"/>
                <a:cs typeface="Consolas" panose="020B0609020204030204" pitchFamily="49" charset="0"/>
              </a:rPr>
              <a:t>const</a:t>
            </a:r>
            <a:r>
              <a:rPr lang="en-US" altLang="en-US" sz="1200" b="1" dirty="0">
                <a:latin typeface="Consolas" panose="020B0609020204030204" pitchFamily="49" charset="0"/>
                <a:cs typeface="Consolas" panose="020B0609020204030204" pitchFamily="49" charset="0"/>
              </a:rPr>
              <a:t> char *);</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private:</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List&lt;</a:t>
            </a:r>
            <a:r>
              <a:rPr lang="en-US" altLang="en-US" sz="1200" b="1" dirty="0" err="1">
                <a:latin typeface="Consolas" panose="020B0609020204030204" pitchFamily="49" charset="0"/>
                <a:cs typeface="Consolas" panose="020B0609020204030204" pitchFamily="49" charset="0"/>
              </a:rPr>
              <a:t>Equimpent</a:t>
            </a:r>
            <a:r>
              <a:rPr lang="en-US" altLang="en-US" sz="1200" b="1" dirty="0">
                <a:latin typeface="Consolas" panose="020B0609020204030204" pitchFamily="49" charset="0"/>
                <a:cs typeface="Consolas" panose="020B0609020204030204" pitchFamily="49" charset="0"/>
              </a:rPr>
              <a:t> *&gt; _equipment;</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a:t>
            </a:r>
          </a:p>
        </p:txBody>
      </p:sp>
      <p:sp>
        <p:nvSpPr>
          <p:cNvPr id="12" name="Text Box 4"/>
          <p:cNvSpPr txBox="1">
            <a:spLocks noChangeArrowheads="1"/>
          </p:cNvSpPr>
          <p:nvPr/>
        </p:nvSpPr>
        <p:spPr bwMode="auto">
          <a:xfrm>
            <a:off x="4267200" y="3147924"/>
            <a:ext cx="4343400" cy="2742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5000"/>
              </a:lnSpc>
              <a:spcBef>
                <a:spcPct val="50000"/>
              </a:spcBef>
            </a:pPr>
            <a:r>
              <a:rPr lang="en-US" altLang="en-US" sz="1200" b="1" dirty="0">
                <a:latin typeface="Consolas" panose="020B0609020204030204" pitchFamily="49" charset="0"/>
                <a:cs typeface="Consolas" panose="020B0609020204030204" pitchFamily="49" charset="0"/>
              </a:rPr>
              <a:t>Currency </a:t>
            </a:r>
            <a:r>
              <a:rPr lang="en-US" altLang="en-US" sz="1200" b="1" dirty="0" err="1">
                <a:latin typeface="Consolas" panose="020B0609020204030204" pitchFamily="49" charset="0"/>
                <a:cs typeface="Consolas" panose="020B0609020204030204" pitchFamily="49" charset="0"/>
              </a:rPr>
              <a:t>CompositeEquipoment</a:t>
            </a:r>
            <a:r>
              <a:rPr lang="en-US" altLang="en-US" sz="1200" b="1" dirty="0">
                <a:latin typeface="Consolas" panose="020B0609020204030204" pitchFamily="49" charset="0"/>
                <a:cs typeface="Consolas" panose="020B0609020204030204" pitchFamily="49" charset="0"/>
              </a:rPr>
              <a:t>::</a:t>
            </a:r>
            <a:r>
              <a:rPr lang="en-US" altLang="en-US" sz="1200" b="1" dirty="0" err="1">
                <a:latin typeface="Consolas" panose="020B0609020204030204" pitchFamily="49" charset="0"/>
                <a:cs typeface="Consolas" panose="020B0609020204030204" pitchFamily="49" charset="0"/>
              </a:rPr>
              <a:t>NetPrice</a:t>
            </a:r>
            <a:r>
              <a:rPr lang="en-US" altLang="en-US" sz="1200" b="1" dirty="0" smtClean="0">
                <a:latin typeface="Consolas" panose="020B0609020204030204" pitchFamily="49" charset="0"/>
                <a:cs typeface="Consolas" panose="020B0609020204030204" pitchFamily="49" charset="0"/>
              </a:rPr>
              <a:t>() </a:t>
            </a:r>
          </a:p>
          <a:p>
            <a:pPr>
              <a:lnSpc>
                <a:spcPct val="85000"/>
              </a:lnSpc>
              <a:spcBef>
                <a:spcPct val="50000"/>
              </a:spcBef>
            </a:pP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Iterator&lt;Equipment *&gt; * </a:t>
            </a:r>
            <a:r>
              <a:rPr lang="en-US" altLang="en-US" sz="1200" b="1" dirty="0" err="1">
                <a:latin typeface="Consolas" panose="020B0609020204030204" pitchFamily="49" charset="0"/>
                <a:cs typeface="Consolas" panose="020B0609020204030204" pitchFamily="49" charset="0"/>
              </a:rPr>
              <a:t>i</a:t>
            </a:r>
            <a:r>
              <a:rPr lang="en-US" altLang="en-US" sz="1200" b="1" dirty="0">
                <a:latin typeface="Consolas" panose="020B0609020204030204" pitchFamily="49" charset="0"/>
                <a:cs typeface="Consolas" panose="020B0609020204030204" pitchFamily="49" charset="0"/>
              </a:rPr>
              <a:t> = </a:t>
            </a:r>
            <a:r>
              <a:rPr lang="en-US" altLang="en-US" sz="1200" b="1" dirty="0" err="1">
                <a:latin typeface="Consolas" panose="020B0609020204030204" pitchFamily="49" charset="0"/>
                <a:cs typeface="Consolas" panose="020B0609020204030204" pitchFamily="49" charset="0"/>
              </a:rPr>
              <a:t>CreateIterator</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Currency total = 0;</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for (</a:t>
            </a:r>
            <a:r>
              <a:rPr lang="en-US" altLang="en-US" sz="1200" b="1" dirty="0" err="1" smtClean="0">
                <a:latin typeface="Consolas" panose="020B0609020204030204" pitchFamily="49" charset="0"/>
                <a:cs typeface="Consolas" panose="020B0609020204030204" pitchFamily="49" charset="0"/>
              </a:rPr>
              <a:t>i</a:t>
            </a:r>
            <a:r>
              <a:rPr lang="en-US" altLang="en-US" sz="1200" b="1" dirty="0" smtClean="0">
                <a:latin typeface="Consolas" panose="020B0609020204030204" pitchFamily="49" charset="0"/>
                <a:cs typeface="Consolas" panose="020B0609020204030204" pitchFamily="49" charset="0"/>
              </a:rPr>
              <a:t>-&gt;first(); </a:t>
            </a:r>
            <a:r>
              <a:rPr lang="en-US" altLang="en-US" sz="1200" b="1" dirty="0" err="1" smtClean="0">
                <a:latin typeface="Consolas" panose="020B0609020204030204" pitchFamily="49" charset="0"/>
                <a:cs typeface="Consolas" panose="020B0609020204030204" pitchFamily="49" charset="0"/>
              </a:rPr>
              <a:t>i</a:t>
            </a:r>
            <a:r>
              <a:rPr lang="en-US" altLang="en-US" sz="1200" b="1" dirty="0" smtClean="0">
                <a:latin typeface="Consolas" panose="020B0609020204030204" pitchFamily="49" charset="0"/>
                <a:cs typeface="Consolas" panose="020B0609020204030204" pitchFamily="49" charset="0"/>
              </a:rPr>
              <a:t>-&gt;</a:t>
            </a:r>
            <a:r>
              <a:rPr lang="en-US" altLang="en-US" sz="1200" b="1" dirty="0" err="1" smtClean="0">
                <a:latin typeface="Consolas" panose="020B0609020204030204" pitchFamily="49" charset="0"/>
                <a:cs typeface="Consolas" panose="020B0609020204030204" pitchFamily="49" charset="0"/>
              </a:rPr>
              <a:t>isDone</a:t>
            </a:r>
            <a:r>
              <a:rPr lang="en-US" altLang="en-US" sz="1200" b="1" dirty="0" smtClean="0">
                <a:latin typeface="Consolas" panose="020B0609020204030204" pitchFamily="49" charset="0"/>
                <a:cs typeface="Consolas" panose="020B0609020204030204" pitchFamily="49" charset="0"/>
              </a:rPr>
              <a:t>(); </a:t>
            </a:r>
            <a:r>
              <a:rPr lang="en-US" altLang="en-US" sz="1200" b="1" dirty="0" err="1" smtClean="0">
                <a:latin typeface="Consolas" panose="020B0609020204030204" pitchFamily="49" charset="0"/>
                <a:cs typeface="Consolas" panose="020B0609020204030204" pitchFamily="49" charset="0"/>
              </a:rPr>
              <a:t>i</a:t>
            </a:r>
            <a:r>
              <a:rPr lang="en-US" altLang="en-US" sz="1200" b="1" dirty="0" smtClean="0">
                <a:latin typeface="Consolas" panose="020B0609020204030204" pitchFamily="49" charset="0"/>
                <a:cs typeface="Consolas" panose="020B0609020204030204" pitchFamily="49" charset="0"/>
              </a:rPr>
              <a:t>-&gt;next()) </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total += </a:t>
            </a:r>
            <a:r>
              <a:rPr lang="en-US" altLang="en-US" sz="1200" b="1" dirty="0" err="1" smtClean="0">
                <a:latin typeface="Consolas" panose="020B0609020204030204" pitchFamily="49" charset="0"/>
                <a:cs typeface="Consolas" panose="020B0609020204030204" pitchFamily="49" charset="0"/>
              </a:rPr>
              <a:t>i</a:t>
            </a:r>
            <a:r>
              <a:rPr lang="en-US" altLang="en-US" sz="1200" b="1" dirty="0" smtClean="0">
                <a:latin typeface="Consolas" panose="020B0609020204030204" pitchFamily="49" charset="0"/>
                <a:cs typeface="Consolas" panose="020B0609020204030204" pitchFamily="49" charset="0"/>
              </a:rPr>
              <a:t>-&gt;</a:t>
            </a:r>
            <a:r>
              <a:rPr lang="en-US" altLang="en-US" sz="1200" b="1" dirty="0" err="1" smtClean="0">
                <a:latin typeface="Consolas" panose="020B0609020204030204" pitchFamily="49" charset="0"/>
                <a:cs typeface="Consolas" panose="020B0609020204030204" pitchFamily="49" charset="0"/>
              </a:rPr>
              <a:t>currentItem</a:t>
            </a:r>
            <a:r>
              <a:rPr lang="en-US" altLang="en-US" sz="1200" b="1" dirty="0" smtClean="0">
                <a:latin typeface="Consolas" panose="020B0609020204030204" pitchFamily="49" charset="0"/>
                <a:cs typeface="Consolas" panose="020B0609020204030204" pitchFamily="49" charset="0"/>
              </a:rPr>
              <a:t>()-&gt;</a:t>
            </a:r>
            <a:r>
              <a:rPr lang="en-US" altLang="en-US" sz="1200" b="1" dirty="0" err="1" smtClean="0">
                <a:latin typeface="Consolas" panose="020B0609020204030204" pitchFamily="49" charset="0"/>
                <a:cs typeface="Consolas" panose="020B0609020204030204" pitchFamily="49" charset="0"/>
              </a:rPr>
              <a:t>NetPrice</a:t>
            </a:r>
            <a:r>
              <a:rPr lang="en-US" altLang="en-US" sz="1200" b="1" dirty="0" smtClean="0">
                <a:latin typeface="Consolas" panose="020B0609020204030204" pitchFamily="49" charset="0"/>
                <a:cs typeface="Consolas" panose="020B0609020204030204" pitchFamily="49" charset="0"/>
              </a:rPr>
              <a:t>();</a:t>
            </a:r>
            <a:endParaRPr lang="en-US" altLang="en-US" sz="1200" b="1" dirty="0">
              <a:latin typeface="Consolas" panose="020B0609020204030204" pitchFamily="49" charset="0"/>
              <a:cs typeface="Consolas" panose="020B0609020204030204" pitchFamily="49" charset="0"/>
            </a:endParaRP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delete </a:t>
            </a:r>
            <a:r>
              <a:rPr lang="en-US" altLang="en-US" sz="1200" b="1" dirty="0" err="1">
                <a:latin typeface="Consolas" panose="020B0609020204030204" pitchFamily="49" charset="0"/>
                <a:cs typeface="Consolas" panose="020B0609020204030204" pitchFamily="49" charset="0"/>
              </a:rPr>
              <a:t>i</a:t>
            </a:r>
            <a:r>
              <a:rPr lang="en-US" altLang="en-US" sz="1200" b="1"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    return total;</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a:t>
            </a:r>
          </a:p>
        </p:txBody>
      </p:sp>
      <p:sp>
        <p:nvSpPr>
          <p:cNvPr id="7" name="Text Box 5"/>
          <p:cNvSpPr txBox="1">
            <a:spLocks noChangeArrowheads="1"/>
          </p:cNvSpPr>
          <p:nvPr/>
        </p:nvSpPr>
        <p:spPr bwMode="auto">
          <a:xfrm>
            <a:off x="4267200" y="2514600"/>
            <a:ext cx="4038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600" b="1" u="sng">
                <a:solidFill>
                  <a:schemeClr val="accent1"/>
                </a:solidFill>
              </a:rPr>
              <a:t>An implementation of NetPrice( )</a:t>
            </a:r>
          </a:p>
        </p:txBody>
      </p:sp>
    </p:spTree>
    <p:extLst>
      <p:ext uri="{BB962C8B-B14F-4D97-AF65-F5344CB8AC3E}">
        <p14:creationId xmlns:p14="http://schemas.microsoft.com/office/powerpoint/2010/main" val="177324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smtClean="0"/>
              <a:t>Composite </a:t>
            </a:r>
            <a:r>
              <a:rPr lang="en-US" altLang="en-US" sz="3600" b="1" dirty="0"/>
              <a:t>Pattern – Example code</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13</a:t>
            </a:fld>
            <a:endParaRPr lang="en-US" dirty="0"/>
          </a:p>
        </p:txBody>
      </p:sp>
      <p:sp>
        <p:nvSpPr>
          <p:cNvPr id="12" name="Text Box 4"/>
          <p:cNvSpPr txBox="1">
            <a:spLocks noChangeArrowheads="1"/>
          </p:cNvSpPr>
          <p:nvPr/>
        </p:nvSpPr>
        <p:spPr bwMode="auto">
          <a:xfrm>
            <a:off x="914400" y="1776779"/>
            <a:ext cx="6705600" cy="1994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5000"/>
              </a:lnSpc>
              <a:spcBef>
                <a:spcPct val="50000"/>
              </a:spcBef>
            </a:pPr>
            <a:r>
              <a:rPr lang="en-US" altLang="en-US" sz="1200" b="1" dirty="0">
                <a:latin typeface="Consolas" panose="020B0609020204030204" pitchFamily="49" charset="0"/>
                <a:cs typeface="Consolas" panose="020B0609020204030204" pitchFamily="49" charset="0"/>
              </a:rPr>
              <a:t>Cabinet * cabinet = new Cabinet(“PC Cabinet”);</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Chassis * chassis = new Chassis(PC Chassis”);</a:t>
            </a:r>
          </a:p>
          <a:p>
            <a:pPr>
              <a:lnSpc>
                <a:spcPct val="85000"/>
              </a:lnSpc>
              <a:spcBef>
                <a:spcPct val="50000"/>
              </a:spcBef>
            </a:pPr>
            <a:r>
              <a:rPr lang="en-US" altLang="en-US" sz="1200" b="1" dirty="0" smtClean="0">
                <a:latin typeface="Consolas" panose="020B0609020204030204" pitchFamily="49" charset="0"/>
                <a:cs typeface="Consolas" panose="020B0609020204030204" pitchFamily="49" charset="0"/>
              </a:rPr>
              <a:t>cabinet-&gt;Add(chassis</a:t>
            </a:r>
            <a:r>
              <a:rPr lang="en-US" altLang="en-US" sz="1200" b="1" dirty="0">
                <a:latin typeface="Consolas" panose="020B0609020204030204" pitchFamily="49" charset="0"/>
                <a:cs typeface="Consolas" panose="020B0609020204030204" pitchFamily="49" charset="0"/>
              </a:rPr>
              <a:t>);</a:t>
            </a:r>
          </a:p>
          <a:p>
            <a:pPr>
              <a:lnSpc>
                <a:spcPct val="85000"/>
              </a:lnSpc>
              <a:spcBef>
                <a:spcPct val="50000"/>
              </a:spcBef>
            </a:pPr>
            <a:r>
              <a:rPr lang="en-US" altLang="en-US" sz="1200" b="1" dirty="0">
                <a:latin typeface="Consolas" panose="020B0609020204030204" pitchFamily="49" charset="0"/>
                <a:cs typeface="Consolas" panose="020B0609020204030204" pitchFamily="49" charset="0"/>
              </a:rPr>
              <a:t>Bus * bus = new Bus(“MCA Bus”);</a:t>
            </a:r>
          </a:p>
          <a:p>
            <a:pPr>
              <a:lnSpc>
                <a:spcPct val="85000"/>
              </a:lnSpc>
              <a:spcBef>
                <a:spcPct val="50000"/>
              </a:spcBef>
            </a:pPr>
            <a:r>
              <a:rPr lang="en-US" altLang="en-US" sz="1200" b="1" dirty="0" smtClean="0">
                <a:latin typeface="Consolas" panose="020B0609020204030204" pitchFamily="49" charset="0"/>
                <a:cs typeface="Consolas" panose="020B0609020204030204" pitchFamily="49" charset="0"/>
              </a:rPr>
              <a:t>bus-&gt;Add(new </a:t>
            </a:r>
            <a:r>
              <a:rPr lang="en-US" altLang="en-US" sz="1200" b="1" dirty="0">
                <a:latin typeface="Consolas" panose="020B0609020204030204" pitchFamily="49" charset="0"/>
                <a:cs typeface="Consolas" panose="020B0609020204030204" pitchFamily="49" charset="0"/>
              </a:rPr>
              <a:t>Card(“100 </a:t>
            </a:r>
            <a:r>
              <a:rPr lang="en-US" altLang="en-US" sz="1200" b="1" dirty="0" err="1">
                <a:latin typeface="Consolas" panose="020B0609020204030204" pitchFamily="49" charset="0"/>
                <a:cs typeface="Consolas" panose="020B0609020204030204" pitchFamily="49" charset="0"/>
              </a:rPr>
              <a:t>Mbs</a:t>
            </a:r>
            <a:r>
              <a:rPr lang="en-US" altLang="en-US" sz="1200" b="1" dirty="0">
                <a:latin typeface="Consolas" panose="020B0609020204030204" pitchFamily="49" charset="0"/>
                <a:cs typeface="Consolas" panose="020B0609020204030204" pitchFamily="49" charset="0"/>
              </a:rPr>
              <a:t> Ethernet”) );</a:t>
            </a:r>
          </a:p>
          <a:p>
            <a:pPr>
              <a:lnSpc>
                <a:spcPct val="85000"/>
              </a:lnSpc>
              <a:spcBef>
                <a:spcPct val="50000"/>
              </a:spcBef>
            </a:pPr>
            <a:r>
              <a:rPr lang="en-US" altLang="en-US" sz="1200" b="1" dirty="0" smtClean="0">
                <a:latin typeface="Consolas" panose="020B0609020204030204" pitchFamily="49" charset="0"/>
                <a:cs typeface="Consolas" panose="020B0609020204030204" pitchFamily="49" charset="0"/>
              </a:rPr>
              <a:t>chassis-</a:t>
            </a:r>
            <a:r>
              <a:rPr lang="en-US" altLang="en-US" sz="1200" b="1" dirty="0">
                <a:latin typeface="Consolas" panose="020B0609020204030204" pitchFamily="49" charset="0"/>
                <a:cs typeface="Consolas" panose="020B0609020204030204" pitchFamily="49" charset="0"/>
              </a:rPr>
              <a:t>&gt;Add(bus);</a:t>
            </a:r>
          </a:p>
          <a:p>
            <a:pPr>
              <a:lnSpc>
                <a:spcPct val="85000"/>
              </a:lnSpc>
              <a:spcBef>
                <a:spcPct val="50000"/>
              </a:spcBef>
            </a:pPr>
            <a:r>
              <a:rPr lang="en-US" altLang="en-US" sz="1200" b="1" dirty="0" smtClean="0">
                <a:latin typeface="Consolas" panose="020B0609020204030204" pitchFamily="49" charset="0"/>
                <a:cs typeface="Consolas" panose="020B0609020204030204" pitchFamily="49" charset="0"/>
              </a:rPr>
              <a:t>chassis-&gt;Add </a:t>
            </a:r>
            <a:r>
              <a:rPr lang="en-US" altLang="en-US" sz="1200" b="1" dirty="0">
                <a:latin typeface="Consolas" panose="020B0609020204030204" pitchFamily="49" charset="0"/>
                <a:cs typeface="Consolas" panose="020B0609020204030204" pitchFamily="49" charset="0"/>
              </a:rPr>
              <a:t>(new </a:t>
            </a:r>
            <a:r>
              <a:rPr lang="en-US" altLang="en-US" sz="1200" b="1" dirty="0" err="1">
                <a:latin typeface="Consolas" panose="020B0609020204030204" pitchFamily="49" charset="0"/>
                <a:cs typeface="Consolas" panose="020B0609020204030204" pitchFamily="49" charset="0"/>
              </a:rPr>
              <a:t>FloppyDisk</a:t>
            </a:r>
            <a:r>
              <a:rPr lang="en-US" altLang="en-US" sz="1200" b="1" dirty="0">
                <a:latin typeface="Consolas" panose="020B0609020204030204" pitchFamily="49" charset="0"/>
                <a:cs typeface="Consolas" panose="020B0609020204030204" pitchFamily="49" charset="0"/>
              </a:rPr>
              <a:t>(“3.5 in Floppy”) );</a:t>
            </a:r>
          </a:p>
          <a:p>
            <a:pPr>
              <a:lnSpc>
                <a:spcPct val="85000"/>
              </a:lnSpc>
              <a:spcBef>
                <a:spcPct val="50000"/>
              </a:spcBef>
            </a:pPr>
            <a:r>
              <a:rPr lang="en-US" altLang="en-US" sz="1200" b="1" dirty="0" err="1">
                <a:latin typeface="Consolas" panose="020B0609020204030204" pitchFamily="49" charset="0"/>
                <a:cs typeface="Consolas" panose="020B0609020204030204" pitchFamily="49" charset="0"/>
              </a:rPr>
              <a:t>cout</a:t>
            </a:r>
            <a:r>
              <a:rPr lang="en-US" altLang="en-US" sz="1200" b="1" dirty="0">
                <a:latin typeface="Consolas" panose="020B0609020204030204" pitchFamily="49" charset="0"/>
                <a:cs typeface="Consolas" panose="020B0609020204030204" pitchFamily="49" charset="0"/>
              </a:rPr>
              <a:t> &lt;&lt; “ the net price is “ &lt;&lt; </a:t>
            </a:r>
            <a:r>
              <a:rPr lang="en-US" altLang="en-US" sz="1200" b="1" dirty="0" smtClean="0">
                <a:latin typeface="Consolas" panose="020B0609020204030204" pitchFamily="49" charset="0"/>
                <a:cs typeface="Consolas" panose="020B0609020204030204" pitchFamily="49" charset="0"/>
              </a:rPr>
              <a:t>chassis-&gt;</a:t>
            </a:r>
            <a:r>
              <a:rPr lang="en-US" altLang="en-US" sz="1200" b="1" dirty="0" err="1" smtClean="0">
                <a:latin typeface="Consolas" panose="020B0609020204030204" pitchFamily="49" charset="0"/>
                <a:cs typeface="Consolas" panose="020B0609020204030204" pitchFamily="49" charset="0"/>
              </a:rPr>
              <a:t>NetPrice</a:t>
            </a:r>
            <a:r>
              <a:rPr lang="en-US" altLang="en-US" sz="1200" b="1" dirty="0" smtClean="0">
                <a:latin typeface="Consolas" panose="020B0609020204030204" pitchFamily="49" charset="0"/>
                <a:cs typeface="Consolas" panose="020B0609020204030204" pitchFamily="49" charset="0"/>
              </a:rPr>
              <a:t>() </a:t>
            </a:r>
            <a:r>
              <a:rPr lang="en-US" altLang="en-US" sz="1200" b="1" dirty="0">
                <a:latin typeface="Consolas" panose="020B0609020204030204" pitchFamily="49" charset="0"/>
                <a:cs typeface="Consolas" panose="020B0609020204030204" pitchFamily="49" charset="0"/>
              </a:rPr>
              <a:t>&lt;&lt; </a:t>
            </a:r>
            <a:r>
              <a:rPr lang="en-US" altLang="en-US" sz="1200" b="1" dirty="0" err="1">
                <a:latin typeface="Consolas" panose="020B0609020204030204" pitchFamily="49" charset="0"/>
                <a:cs typeface="Consolas" panose="020B0609020204030204" pitchFamily="49" charset="0"/>
              </a:rPr>
              <a:t>endl</a:t>
            </a:r>
            <a:r>
              <a:rPr lang="en-US" altLang="en-US" sz="1200" b="1" dirty="0">
                <a:latin typeface="Consolas" panose="020B0609020204030204" pitchFamily="49" charset="0"/>
                <a:cs typeface="Consolas" panose="020B0609020204030204" pitchFamily="49" charset="0"/>
              </a:rPr>
              <a:t>;</a:t>
            </a:r>
          </a:p>
        </p:txBody>
      </p:sp>
      <p:sp>
        <p:nvSpPr>
          <p:cNvPr id="7" name="Text Box 5"/>
          <p:cNvSpPr txBox="1">
            <a:spLocks noChangeArrowheads="1"/>
          </p:cNvSpPr>
          <p:nvPr/>
        </p:nvSpPr>
        <p:spPr bwMode="auto">
          <a:xfrm>
            <a:off x="838200" y="1066800"/>
            <a:ext cx="7467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1600" b="1" u="sng" dirty="0">
                <a:solidFill>
                  <a:schemeClr val="accent1"/>
                </a:solidFill>
              </a:rPr>
              <a:t>Assume we have additional Equipment classes such as Bus, Cabinet, etc.  We can </a:t>
            </a:r>
            <a:r>
              <a:rPr lang="en-US" altLang="en-US" sz="1600" b="1" u="sng" dirty="0" err="1">
                <a:solidFill>
                  <a:schemeClr val="accent1"/>
                </a:solidFill>
              </a:rPr>
              <a:t>assemple</a:t>
            </a:r>
            <a:r>
              <a:rPr lang="en-US" altLang="en-US" sz="1600" b="1" u="sng" dirty="0">
                <a:solidFill>
                  <a:schemeClr val="accent1"/>
                </a:solidFill>
              </a:rPr>
              <a:t> equipment into a (simple) computer (</a:t>
            </a:r>
            <a:r>
              <a:rPr lang="en-US" altLang="en-US" sz="1600" b="1" u="sng" dirty="0" err="1">
                <a:solidFill>
                  <a:schemeClr val="accent1"/>
                </a:solidFill>
              </a:rPr>
              <a:t>CompositeEquipment</a:t>
            </a:r>
            <a:r>
              <a:rPr lang="en-US" altLang="en-US" sz="1600" b="1" u="sng" dirty="0">
                <a:solidFill>
                  <a:schemeClr val="accent1"/>
                </a:solidFill>
              </a:rPr>
              <a:t> object</a:t>
            </a:r>
            <a:r>
              <a:rPr lang="en-US" altLang="en-US" sz="1600" b="1" u="sng" dirty="0" smtClean="0">
                <a:solidFill>
                  <a:schemeClr val="accent1"/>
                </a:solidFill>
              </a:rPr>
              <a:t>)</a:t>
            </a:r>
            <a:endParaRPr lang="en-US" altLang="en-US" sz="1600" b="1" u="sng" dirty="0">
              <a:solidFill>
                <a:schemeClr val="accent1"/>
              </a:solidFill>
            </a:endParaRPr>
          </a:p>
        </p:txBody>
      </p:sp>
    </p:spTree>
    <p:extLst>
      <p:ext uri="{BB962C8B-B14F-4D97-AF65-F5344CB8AC3E}">
        <p14:creationId xmlns:p14="http://schemas.microsoft.com/office/powerpoint/2010/main" val="3892738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Decorator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b="1" dirty="0" smtClean="0">
                <a:solidFill>
                  <a:schemeClr val="accent1"/>
                </a:solidFill>
              </a:rPr>
              <a:t>Intent</a:t>
            </a:r>
          </a:p>
          <a:p>
            <a:pPr>
              <a:spcBef>
                <a:spcPct val="50000"/>
              </a:spcBef>
            </a:pPr>
            <a:r>
              <a:rPr lang="en-US" altLang="en-US" sz="1800" dirty="0"/>
              <a:t>Allows the programmer to add responsibilities to individual objects, not to an entire class.  The decorator conforms to the interface of the component it decorates so that its presence is transparent to the component’s </a:t>
            </a:r>
            <a:r>
              <a:rPr lang="en-US" altLang="en-US" sz="1800" dirty="0" smtClean="0"/>
              <a:t>clients</a:t>
            </a:r>
          </a:p>
          <a:p>
            <a:pPr marL="0" indent="0">
              <a:spcBef>
                <a:spcPct val="50000"/>
              </a:spcBef>
              <a:buNone/>
            </a:pPr>
            <a:endParaRPr lang="en-US" altLang="en-US" sz="2000" dirty="0"/>
          </a:p>
          <a:p>
            <a:endParaRPr lang="en-US" dirty="0"/>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14</a:t>
            </a:fld>
            <a:endParaRPr lang="en-US" dirty="0"/>
          </a:p>
        </p:txBody>
      </p:sp>
    </p:spTree>
    <p:extLst>
      <p:ext uri="{BB962C8B-B14F-4D97-AF65-F5344CB8AC3E}">
        <p14:creationId xmlns:p14="http://schemas.microsoft.com/office/powerpoint/2010/main" val="11257690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smtClean="0"/>
              <a:t>Class Diagram</a:t>
            </a:r>
            <a:r>
              <a:rPr lang="en-US" altLang="en-US" sz="3600" b="1" dirty="0"/>
              <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15</a:t>
            </a:fld>
            <a:endParaRPr lang="en-US" dirty="0"/>
          </a:p>
        </p:txBody>
      </p:sp>
      <p:grpSp>
        <p:nvGrpSpPr>
          <p:cNvPr id="64" name="Group 63"/>
          <p:cNvGrpSpPr>
            <a:grpSpLocks/>
          </p:cNvGrpSpPr>
          <p:nvPr/>
        </p:nvGrpSpPr>
        <p:grpSpPr bwMode="auto">
          <a:xfrm>
            <a:off x="1676400" y="3695700"/>
            <a:ext cx="2895600" cy="838200"/>
            <a:chOff x="1152" y="2736"/>
            <a:chExt cx="1824" cy="528"/>
          </a:xfrm>
          <a:solidFill>
            <a:schemeClr val="bg2">
              <a:lumMod val="75000"/>
            </a:schemeClr>
          </a:solidFill>
        </p:grpSpPr>
        <p:sp>
          <p:nvSpPr>
            <p:cNvPr id="127" name="AutoShape 21"/>
            <p:cNvSpPr>
              <a:spLocks noChangeArrowheads="1"/>
            </p:cNvSpPr>
            <p:nvPr/>
          </p:nvSpPr>
          <p:spPr bwMode="auto">
            <a:xfrm>
              <a:off x="2448" y="2736"/>
              <a:ext cx="336" cy="288"/>
            </a:xfrm>
            <a:prstGeom prst="triangle">
              <a:avLst>
                <a:gd name="adj" fmla="val 50000"/>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8" name="Line 22"/>
            <p:cNvSpPr>
              <a:spLocks noChangeShapeType="1"/>
            </p:cNvSpPr>
            <p:nvPr/>
          </p:nvSpPr>
          <p:spPr bwMode="auto">
            <a:xfrm flipH="1" flipV="1">
              <a:off x="1152" y="3024"/>
              <a:ext cx="129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9" name="Line 23"/>
            <p:cNvSpPr>
              <a:spLocks noChangeShapeType="1"/>
            </p:cNvSpPr>
            <p:nvPr/>
          </p:nvSpPr>
          <p:spPr bwMode="auto">
            <a:xfrm>
              <a:off x="2784" y="3024"/>
              <a:ext cx="192"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30" name="Line 24"/>
            <p:cNvSpPr>
              <a:spLocks noChangeShapeType="1"/>
            </p:cNvSpPr>
            <p:nvPr/>
          </p:nvSpPr>
          <p:spPr bwMode="auto">
            <a:xfrm>
              <a:off x="2976" y="3024"/>
              <a:ext cx="0" cy="24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31" name="Line 25"/>
            <p:cNvSpPr>
              <a:spLocks noChangeShapeType="1"/>
            </p:cNvSpPr>
            <p:nvPr/>
          </p:nvSpPr>
          <p:spPr bwMode="auto">
            <a:xfrm>
              <a:off x="1152" y="3024"/>
              <a:ext cx="0" cy="192"/>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nvGrpSpPr>
          <p:cNvPr id="65" name="Group 64"/>
          <p:cNvGrpSpPr>
            <a:grpSpLocks/>
          </p:cNvGrpSpPr>
          <p:nvPr/>
        </p:nvGrpSpPr>
        <p:grpSpPr bwMode="auto">
          <a:xfrm>
            <a:off x="3124200" y="1534318"/>
            <a:ext cx="2438400" cy="1627981"/>
            <a:chOff x="2064" y="1200"/>
            <a:chExt cx="1536" cy="1200"/>
          </a:xfrm>
          <a:solidFill>
            <a:schemeClr val="bg2">
              <a:lumMod val="75000"/>
            </a:schemeClr>
          </a:solidFill>
        </p:grpSpPr>
        <p:sp>
          <p:nvSpPr>
            <p:cNvPr id="123" name="AutoShape 28"/>
            <p:cNvSpPr>
              <a:spLocks noChangeArrowheads="1"/>
            </p:cNvSpPr>
            <p:nvPr/>
          </p:nvSpPr>
          <p:spPr bwMode="auto">
            <a:xfrm>
              <a:off x="3168" y="2304"/>
              <a:ext cx="192" cy="96"/>
            </a:xfrm>
            <a:prstGeom prst="flowChartDecision">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4" name="Line 29"/>
            <p:cNvSpPr>
              <a:spLocks noChangeShapeType="1"/>
            </p:cNvSpPr>
            <p:nvPr/>
          </p:nvSpPr>
          <p:spPr bwMode="auto">
            <a:xfrm>
              <a:off x="3360" y="2352"/>
              <a:ext cx="240"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5" name="Line 30"/>
            <p:cNvSpPr>
              <a:spLocks noChangeShapeType="1"/>
            </p:cNvSpPr>
            <p:nvPr/>
          </p:nvSpPr>
          <p:spPr bwMode="auto">
            <a:xfrm flipV="1">
              <a:off x="3600" y="1200"/>
              <a:ext cx="0" cy="1152"/>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6" name="Line 31"/>
            <p:cNvSpPr>
              <a:spLocks noChangeShapeType="1"/>
            </p:cNvSpPr>
            <p:nvPr/>
          </p:nvSpPr>
          <p:spPr bwMode="auto">
            <a:xfrm flipH="1">
              <a:off x="2064" y="1200"/>
              <a:ext cx="153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nvGrpSpPr>
          <p:cNvPr id="66" name="Group 65"/>
          <p:cNvGrpSpPr>
            <a:grpSpLocks/>
          </p:cNvGrpSpPr>
          <p:nvPr/>
        </p:nvGrpSpPr>
        <p:grpSpPr bwMode="auto">
          <a:xfrm>
            <a:off x="1371600" y="1866900"/>
            <a:ext cx="2819400" cy="914400"/>
            <a:chOff x="960" y="1584"/>
            <a:chExt cx="1776" cy="576"/>
          </a:xfrm>
          <a:solidFill>
            <a:schemeClr val="bg2">
              <a:lumMod val="75000"/>
            </a:schemeClr>
          </a:solidFill>
        </p:grpSpPr>
        <p:sp>
          <p:nvSpPr>
            <p:cNvPr id="118" name="AutoShape 33"/>
            <p:cNvSpPr>
              <a:spLocks noChangeArrowheads="1"/>
            </p:cNvSpPr>
            <p:nvPr/>
          </p:nvSpPr>
          <p:spPr bwMode="auto">
            <a:xfrm>
              <a:off x="1392" y="1584"/>
              <a:ext cx="192" cy="192"/>
            </a:xfrm>
            <a:prstGeom prst="triangle">
              <a:avLst>
                <a:gd name="adj" fmla="val 50000"/>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19" name="Line 34"/>
            <p:cNvSpPr>
              <a:spLocks noChangeShapeType="1"/>
            </p:cNvSpPr>
            <p:nvPr/>
          </p:nvSpPr>
          <p:spPr bwMode="auto">
            <a:xfrm flipH="1">
              <a:off x="960" y="1776"/>
              <a:ext cx="432"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0" name="Line 35"/>
            <p:cNvSpPr>
              <a:spLocks noChangeShapeType="1"/>
            </p:cNvSpPr>
            <p:nvPr/>
          </p:nvSpPr>
          <p:spPr bwMode="auto">
            <a:xfrm>
              <a:off x="1584" y="1776"/>
              <a:ext cx="1152"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1" name="Line 36"/>
            <p:cNvSpPr>
              <a:spLocks noChangeShapeType="1"/>
            </p:cNvSpPr>
            <p:nvPr/>
          </p:nvSpPr>
          <p:spPr bwMode="auto">
            <a:xfrm>
              <a:off x="2736" y="1776"/>
              <a:ext cx="0" cy="38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2" name="Line 37"/>
            <p:cNvSpPr>
              <a:spLocks noChangeShapeType="1"/>
            </p:cNvSpPr>
            <p:nvPr/>
          </p:nvSpPr>
          <p:spPr bwMode="auto">
            <a:xfrm>
              <a:off x="960" y="1776"/>
              <a:ext cx="0" cy="38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nvGrpSpPr>
          <p:cNvPr id="67" name="Group 66"/>
          <p:cNvGrpSpPr>
            <a:grpSpLocks/>
          </p:cNvGrpSpPr>
          <p:nvPr/>
        </p:nvGrpSpPr>
        <p:grpSpPr bwMode="auto">
          <a:xfrm>
            <a:off x="1447800" y="1201737"/>
            <a:ext cx="1676400" cy="719437"/>
            <a:chOff x="1008" y="1008"/>
            <a:chExt cx="1056" cy="623"/>
          </a:xfrm>
          <a:solidFill>
            <a:schemeClr val="bg2">
              <a:lumMod val="75000"/>
            </a:schemeClr>
          </a:solidFill>
        </p:grpSpPr>
        <p:grpSp>
          <p:nvGrpSpPr>
            <p:cNvPr id="113" name="Group 112"/>
            <p:cNvGrpSpPr>
              <a:grpSpLocks/>
            </p:cNvGrpSpPr>
            <p:nvPr/>
          </p:nvGrpSpPr>
          <p:grpSpPr bwMode="auto">
            <a:xfrm>
              <a:off x="1008" y="1008"/>
              <a:ext cx="1056" cy="576"/>
              <a:chOff x="1488" y="1104"/>
              <a:chExt cx="1056" cy="576"/>
            </a:xfrm>
            <a:grpFill/>
          </p:grpSpPr>
          <p:sp>
            <p:nvSpPr>
              <p:cNvPr id="116" name="Rectangle 115"/>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17" name="Line 3"/>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14" name="Text Box 46"/>
            <p:cNvSpPr txBox="1">
              <a:spLocks noChangeArrowheads="1"/>
            </p:cNvSpPr>
            <p:nvPr/>
          </p:nvSpPr>
          <p:spPr bwMode="auto">
            <a:xfrm>
              <a:off x="1180" y="1062"/>
              <a:ext cx="720"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dirty="0"/>
                <a:t>Component</a:t>
              </a:r>
            </a:p>
          </p:txBody>
        </p:sp>
        <p:sp>
          <p:nvSpPr>
            <p:cNvPr id="115" name="Text Box 56"/>
            <p:cNvSpPr txBox="1">
              <a:spLocks noChangeArrowheads="1"/>
            </p:cNvSpPr>
            <p:nvPr/>
          </p:nvSpPr>
          <p:spPr bwMode="auto">
            <a:xfrm>
              <a:off x="1031" y="1364"/>
              <a:ext cx="912" cy="26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i="1" dirty="0"/>
                <a:t>operation</a:t>
              </a:r>
              <a:r>
                <a:rPr lang="en-US" altLang="en-US" dirty="0"/>
                <a:t>( )</a:t>
              </a:r>
            </a:p>
          </p:txBody>
        </p:sp>
      </p:grpSp>
      <p:grpSp>
        <p:nvGrpSpPr>
          <p:cNvPr id="68" name="Group 67"/>
          <p:cNvGrpSpPr>
            <a:grpSpLocks/>
          </p:cNvGrpSpPr>
          <p:nvPr/>
        </p:nvGrpSpPr>
        <p:grpSpPr bwMode="auto">
          <a:xfrm>
            <a:off x="3200400" y="2781300"/>
            <a:ext cx="1676400" cy="914400"/>
            <a:chOff x="2112" y="2160"/>
            <a:chExt cx="1056" cy="576"/>
          </a:xfrm>
          <a:solidFill>
            <a:schemeClr val="bg2">
              <a:lumMod val="75000"/>
            </a:schemeClr>
          </a:solidFill>
        </p:grpSpPr>
        <p:grpSp>
          <p:nvGrpSpPr>
            <p:cNvPr id="108" name="Group 107"/>
            <p:cNvGrpSpPr>
              <a:grpSpLocks/>
            </p:cNvGrpSpPr>
            <p:nvPr/>
          </p:nvGrpSpPr>
          <p:grpSpPr bwMode="auto">
            <a:xfrm>
              <a:off x="2112" y="2160"/>
              <a:ext cx="1056" cy="576"/>
              <a:chOff x="1488" y="1104"/>
              <a:chExt cx="1056" cy="576"/>
            </a:xfrm>
            <a:grpFill/>
          </p:grpSpPr>
          <p:sp>
            <p:nvSpPr>
              <p:cNvPr id="111" name="Rectangle 110"/>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12" name="Line 10"/>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09" name="Text Box 47"/>
            <p:cNvSpPr txBox="1">
              <a:spLocks noChangeArrowheads="1"/>
            </p:cNvSpPr>
            <p:nvPr/>
          </p:nvSpPr>
          <p:spPr bwMode="auto">
            <a:xfrm>
              <a:off x="2330" y="2221"/>
              <a:ext cx="624"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dirty="0"/>
                <a:t>Decorator</a:t>
              </a:r>
            </a:p>
          </p:txBody>
        </p:sp>
        <p:sp>
          <p:nvSpPr>
            <p:cNvPr id="110" name="Text Box 57"/>
            <p:cNvSpPr txBox="1">
              <a:spLocks noChangeArrowheads="1"/>
            </p:cNvSpPr>
            <p:nvPr/>
          </p:nvSpPr>
          <p:spPr bwMode="auto">
            <a:xfrm>
              <a:off x="2160" y="2496"/>
              <a:ext cx="816"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i="1" dirty="0"/>
                <a:t>operation</a:t>
              </a:r>
              <a:r>
                <a:rPr lang="en-US" altLang="en-US" dirty="0"/>
                <a:t>( )</a:t>
              </a:r>
            </a:p>
          </p:txBody>
        </p:sp>
      </p:grpSp>
      <p:grpSp>
        <p:nvGrpSpPr>
          <p:cNvPr id="69" name="Group 68"/>
          <p:cNvGrpSpPr>
            <a:grpSpLocks/>
          </p:cNvGrpSpPr>
          <p:nvPr/>
        </p:nvGrpSpPr>
        <p:grpSpPr bwMode="auto">
          <a:xfrm>
            <a:off x="381000" y="2781300"/>
            <a:ext cx="2133600" cy="914400"/>
            <a:chOff x="336" y="2160"/>
            <a:chExt cx="1344" cy="576"/>
          </a:xfrm>
          <a:solidFill>
            <a:schemeClr val="bg2">
              <a:lumMod val="75000"/>
            </a:schemeClr>
          </a:solidFill>
        </p:grpSpPr>
        <p:grpSp>
          <p:nvGrpSpPr>
            <p:cNvPr id="103" name="Group 102"/>
            <p:cNvGrpSpPr>
              <a:grpSpLocks/>
            </p:cNvGrpSpPr>
            <p:nvPr/>
          </p:nvGrpSpPr>
          <p:grpSpPr bwMode="auto">
            <a:xfrm>
              <a:off x="336" y="2160"/>
              <a:ext cx="1344" cy="576"/>
              <a:chOff x="1488" y="1104"/>
              <a:chExt cx="1056" cy="576"/>
            </a:xfrm>
            <a:grpFill/>
          </p:grpSpPr>
          <p:sp>
            <p:nvSpPr>
              <p:cNvPr id="106" name="Rectangle 105"/>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07" name="Line 7"/>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04" name="Text Box 48"/>
            <p:cNvSpPr txBox="1">
              <a:spLocks noChangeArrowheads="1"/>
            </p:cNvSpPr>
            <p:nvPr/>
          </p:nvSpPr>
          <p:spPr bwMode="auto">
            <a:xfrm>
              <a:off x="439" y="2231"/>
              <a:ext cx="1128"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dirty="0" err="1"/>
                <a:t>ConcreteComponent</a:t>
              </a:r>
              <a:endParaRPr lang="en-US" altLang="en-US" b="1" dirty="0"/>
            </a:p>
          </p:txBody>
        </p:sp>
        <p:sp>
          <p:nvSpPr>
            <p:cNvPr id="105" name="Text Box 58"/>
            <p:cNvSpPr txBox="1">
              <a:spLocks noChangeArrowheads="1"/>
            </p:cNvSpPr>
            <p:nvPr/>
          </p:nvSpPr>
          <p:spPr bwMode="auto">
            <a:xfrm>
              <a:off x="384" y="2496"/>
              <a:ext cx="1200"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a:t>operation( )</a:t>
              </a:r>
            </a:p>
          </p:txBody>
        </p:sp>
      </p:grpSp>
      <p:grpSp>
        <p:nvGrpSpPr>
          <p:cNvPr id="70" name="Group 69"/>
          <p:cNvGrpSpPr>
            <a:grpSpLocks/>
          </p:cNvGrpSpPr>
          <p:nvPr/>
        </p:nvGrpSpPr>
        <p:grpSpPr bwMode="auto">
          <a:xfrm>
            <a:off x="3429000" y="4533900"/>
            <a:ext cx="2133600" cy="1219200"/>
            <a:chOff x="2256" y="3264"/>
            <a:chExt cx="1344" cy="768"/>
          </a:xfrm>
          <a:solidFill>
            <a:schemeClr val="bg2">
              <a:lumMod val="75000"/>
            </a:schemeClr>
          </a:solidFill>
        </p:grpSpPr>
        <p:grpSp>
          <p:nvGrpSpPr>
            <p:cNvPr id="98" name="Group 97"/>
            <p:cNvGrpSpPr>
              <a:grpSpLocks/>
            </p:cNvGrpSpPr>
            <p:nvPr/>
          </p:nvGrpSpPr>
          <p:grpSpPr bwMode="auto">
            <a:xfrm>
              <a:off x="2256" y="3264"/>
              <a:ext cx="1344" cy="768"/>
              <a:chOff x="1488" y="1104"/>
              <a:chExt cx="1056" cy="576"/>
            </a:xfrm>
            <a:grpFill/>
          </p:grpSpPr>
          <p:sp>
            <p:nvSpPr>
              <p:cNvPr id="101" name="Rectangle 100"/>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02" name="Line 16"/>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99" name="Text Box 50"/>
            <p:cNvSpPr txBox="1">
              <a:spLocks noChangeArrowheads="1"/>
            </p:cNvSpPr>
            <p:nvPr/>
          </p:nvSpPr>
          <p:spPr bwMode="auto">
            <a:xfrm>
              <a:off x="2356" y="3345"/>
              <a:ext cx="1152" cy="194"/>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dirty="0" err="1"/>
                <a:t>ConcreteDecoratorB</a:t>
              </a:r>
              <a:endParaRPr lang="en-US" altLang="en-US" b="1" dirty="0"/>
            </a:p>
          </p:txBody>
        </p:sp>
        <p:sp>
          <p:nvSpPr>
            <p:cNvPr id="100" name="Text Box 60"/>
            <p:cNvSpPr txBox="1">
              <a:spLocks noChangeArrowheads="1"/>
            </p:cNvSpPr>
            <p:nvPr/>
          </p:nvSpPr>
          <p:spPr bwMode="auto">
            <a:xfrm>
              <a:off x="2281" y="3686"/>
              <a:ext cx="1008" cy="32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75000"/>
                </a:lnSpc>
                <a:spcBef>
                  <a:spcPct val="50000"/>
                </a:spcBef>
              </a:pPr>
              <a:r>
                <a:rPr lang="en-US" altLang="en-US" dirty="0"/>
                <a:t>operation( )</a:t>
              </a:r>
            </a:p>
            <a:p>
              <a:pPr>
                <a:lnSpc>
                  <a:spcPct val="75000"/>
                </a:lnSpc>
                <a:spcBef>
                  <a:spcPct val="50000"/>
                </a:spcBef>
              </a:pPr>
              <a:r>
                <a:rPr lang="en-US" altLang="en-US" dirty="0" err="1"/>
                <a:t>addedBehavior</a:t>
              </a:r>
              <a:r>
                <a:rPr lang="en-US" altLang="en-US" dirty="0"/>
                <a:t>( )</a:t>
              </a:r>
            </a:p>
          </p:txBody>
        </p:sp>
      </p:grpSp>
      <p:grpSp>
        <p:nvGrpSpPr>
          <p:cNvPr id="71" name="Group 70"/>
          <p:cNvGrpSpPr>
            <a:grpSpLocks/>
          </p:cNvGrpSpPr>
          <p:nvPr/>
        </p:nvGrpSpPr>
        <p:grpSpPr bwMode="auto">
          <a:xfrm>
            <a:off x="533400" y="4457700"/>
            <a:ext cx="2286000" cy="1447800"/>
            <a:chOff x="432" y="3216"/>
            <a:chExt cx="1440" cy="912"/>
          </a:xfrm>
          <a:solidFill>
            <a:schemeClr val="bg2">
              <a:lumMod val="75000"/>
            </a:schemeClr>
          </a:solidFill>
        </p:grpSpPr>
        <p:grpSp>
          <p:nvGrpSpPr>
            <p:cNvPr id="90" name="Group 89"/>
            <p:cNvGrpSpPr>
              <a:grpSpLocks/>
            </p:cNvGrpSpPr>
            <p:nvPr/>
          </p:nvGrpSpPr>
          <p:grpSpPr bwMode="auto">
            <a:xfrm>
              <a:off x="432" y="3216"/>
              <a:ext cx="1440" cy="912"/>
              <a:chOff x="912" y="3264"/>
              <a:chExt cx="1440" cy="912"/>
            </a:xfrm>
            <a:grpFill/>
          </p:grpSpPr>
          <p:grpSp>
            <p:nvGrpSpPr>
              <p:cNvPr id="94" name="Group 93"/>
              <p:cNvGrpSpPr>
                <a:grpSpLocks/>
              </p:cNvGrpSpPr>
              <p:nvPr/>
            </p:nvGrpSpPr>
            <p:grpSpPr bwMode="auto">
              <a:xfrm>
                <a:off x="912" y="3264"/>
                <a:ext cx="1440" cy="576"/>
                <a:chOff x="1488" y="1104"/>
                <a:chExt cx="1056" cy="576"/>
              </a:xfrm>
              <a:grpFill/>
            </p:grpSpPr>
            <p:sp>
              <p:nvSpPr>
                <p:cNvPr id="96" name="Rectangle 95"/>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97" name="Line 13"/>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95" name="Rectangle 94"/>
              <p:cNvSpPr>
                <a:spLocks noChangeArrowheads="1"/>
              </p:cNvSpPr>
              <p:nvPr/>
            </p:nvSpPr>
            <p:spPr bwMode="auto">
              <a:xfrm>
                <a:off x="912" y="3840"/>
                <a:ext cx="1440" cy="33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91" name="Text Box 49"/>
            <p:cNvSpPr txBox="1">
              <a:spLocks noChangeArrowheads="1"/>
            </p:cNvSpPr>
            <p:nvPr/>
          </p:nvSpPr>
          <p:spPr bwMode="auto">
            <a:xfrm>
              <a:off x="480" y="3264"/>
              <a:ext cx="1344"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a:t>ConcreteDecoratorA</a:t>
              </a:r>
            </a:p>
          </p:txBody>
        </p:sp>
        <p:sp>
          <p:nvSpPr>
            <p:cNvPr id="92" name="Text Box 59"/>
            <p:cNvSpPr txBox="1">
              <a:spLocks noChangeArrowheads="1"/>
            </p:cNvSpPr>
            <p:nvPr/>
          </p:nvSpPr>
          <p:spPr bwMode="auto">
            <a:xfrm>
              <a:off x="480" y="3552"/>
              <a:ext cx="1296"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a:t>operation( )</a:t>
              </a:r>
            </a:p>
          </p:txBody>
        </p:sp>
        <p:sp>
          <p:nvSpPr>
            <p:cNvPr id="93" name="Text Box 61"/>
            <p:cNvSpPr txBox="1">
              <a:spLocks noChangeArrowheads="1"/>
            </p:cNvSpPr>
            <p:nvPr/>
          </p:nvSpPr>
          <p:spPr bwMode="auto">
            <a:xfrm>
              <a:off x="480" y="3888"/>
              <a:ext cx="1248"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dirty="0" err="1"/>
                <a:t>addedState</a:t>
              </a:r>
              <a:endParaRPr lang="en-US" altLang="en-US" dirty="0"/>
            </a:p>
          </p:txBody>
        </p:sp>
      </p:grpSp>
      <p:grpSp>
        <p:nvGrpSpPr>
          <p:cNvPr id="72" name="Group 71"/>
          <p:cNvGrpSpPr>
            <a:grpSpLocks/>
          </p:cNvGrpSpPr>
          <p:nvPr/>
        </p:nvGrpSpPr>
        <p:grpSpPr bwMode="auto">
          <a:xfrm>
            <a:off x="5181600" y="4876800"/>
            <a:ext cx="3581400" cy="685800"/>
            <a:chOff x="3360" y="3552"/>
            <a:chExt cx="2256" cy="432"/>
          </a:xfrm>
          <a:solidFill>
            <a:schemeClr val="bg1"/>
          </a:solidFill>
        </p:grpSpPr>
        <p:grpSp>
          <p:nvGrpSpPr>
            <p:cNvPr id="82" name="Group 81"/>
            <p:cNvGrpSpPr>
              <a:grpSpLocks/>
            </p:cNvGrpSpPr>
            <p:nvPr/>
          </p:nvGrpSpPr>
          <p:grpSpPr bwMode="auto">
            <a:xfrm>
              <a:off x="3360" y="3552"/>
              <a:ext cx="2256" cy="432"/>
              <a:chOff x="3360" y="3552"/>
              <a:chExt cx="2256" cy="432"/>
            </a:xfrm>
            <a:grpFill/>
          </p:grpSpPr>
          <p:sp>
            <p:nvSpPr>
              <p:cNvPr id="84" name="Rectangle 83"/>
              <p:cNvSpPr>
                <a:spLocks noChangeArrowheads="1"/>
              </p:cNvSpPr>
              <p:nvPr/>
            </p:nvSpPr>
            <p:spPr bwMode="auto">
              <a:xfrm>
                <a:off x="4272" y="3552"/>
                <a:ext cx="1344" cy="43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85" name="Line 43"/>
              <p:cNvSpPr>
                <a:spLocks noChangeShapeType="1"/>
              </p:cNvSpPr>
              <p:nvPr/>
            </p:nvSpPr>
            <p:spPr bwMode="auto">
              <a:xfrm>
                <a:off x="5472" y="3552"/>
                <a:ext cx="144" cy="14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86" name="Line 44"/>
              <p:cNvSpPr>
                <a:spLocks noChangeShapeType="1"/>
              </p:cNvSpPr>
              <p:nvPr/>
            </p:nvSpPr>
            <p:spPr bwMode="auto">
              <a:xfrm>
                <a:off x="5424" y="3552"/>
                <a:ext cx="192" cy="216"/>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nvGrpSpPr>
              <p:cNvPr id="87" name="Group 86"/>
              <p:cNvGrpSpPr>
                <a:grpSpLocks/>
              </p:cNvGrpSpPr>
              <p:nvPr/>
            </p:nvGrpSpPr>
            <p:grpSpPr bwMode="auto">
              <a:xfrm>
                <a:off x="3360" y="3792"/>
                <a:ext cx="912" cy="96"/>
                <a:chOff x="3360" y="3792"/>
                <a:chExt cx="912" cy="96"/>
              </a:xfrm>
              <a:grpFill/>
            </p:grpSpPr>
            <p:sp>
              <p:nvSpPr>
                <p:cNvPr id="88" name="Oval 87"/>
                <p:cNvSpPr>
                  <a:spLocks noChangeArrowheads="1"/>
                </p:cNvSpPr>
                <p:nvPr/>
              </p:nvSpPr>
              <p:spPr bwMode="auto">
                <a:xfrm>
                  <a:off x="3360" y="3792"/>
                  <a:ext cx="96" cy="96"/>
                </a:xfrm>
                <a:prstGeom prst="ellips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89" name="Line 45"/>
                <p:cNvSpPr>
                  <a:spLocks noChangeShapeType="1"/>
                </p:cNvSpPr>
                <p:nvPr/>
              </p:nvSpPr>
              <p:spPr bwMode="auto">
                <a:xfrm>
                  <a:off x="3456" y="3840"/>
                  <a:ext cx="816" cy="0"/>
                </a:xfrm>
                <a:prstGeom prst="line">
                  <a:avLst/>
                </a:prstGeom>
                <a:grpFill/>
                <a:ln w="9525">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sp>
          <p:nvSpPr>
            <p:cNvPr id="83" name="Text Box 62"/>
            <p:cNvSpPr txBox="1">
              <a:spLocks noChangeArrowheads="1"/>
            </p:cNvSpPr>
            <p:nvPr/>
          </p:nvSpPr>
          <p:spPr bwMode="auto">
            <a:xfrm>
              <a:off x="4320" y="3600"/>
              <a:ext cx="1104" cy="34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80000"/>
                </a:lnSpc>
                <a:spcBef>
                  <a:spcPct val="50000"/>
                </a:spcBef>
              </a:pPr>
              <a:r>
                <a:rPr lang="en-US" altLang="en-US" b="1" dirty="0" err="1" smtClean="0">
                  <a:solidFill>
                    <a:schemeClr val="accent2"/>
                  </a:solidFill>
                </a:rPr>
                <a:t>base.operation</a:t>
              </a:r>
              <a:r>
                <a:rPr lang="en-US" altLang="en-US" b="1" dirty="0">
                  <a:solidFill>
                    <a:schemeClr val="accent2"/>
                  </a:solidFill>
                </a:rPr>
                <a:t>();</a:t>
              </a:r>
            </a:p>
            <a:p>
              <a:pPr>
                <a:lnSpc>
                  <a:spcPct val="80000"/>
                </a:lnSpc>
                <a:spcBef>
                  <a:spcPct val="50000"/>
                </a:spcBef>
              </a:pPr>
              <a:r>
                <a:rPr lang="en-US" altLang="en-US" b="1" dirty="0" err="1">
                  <a:solidFill>
                    <a:schemeClr val="accent2"/>
                  </a:solidFill>
                </a:rPr>
                <a:t>addedBehavior</a:t>
              </a:r>
              <a:r>
                <a:rPr lang="en-US" altLang="en-US" b="1" dirty="0">
                  <a:solidFill>
                    <a:schemeClr val="accent2"/>
                  </a:solidFill>
                </a:rPr>
                <a:t>();</a:t>
              </a:r>
            </a:p>
          </p:txBody>
        </p:sp>
      </p:grpSp>
      <p:grpSp>
        <p:nvGrpSpPr>
          <p:cNvPr id="73" name="Group 72"/>
          <p:cNvGrpSpPr>
            <a:grpSpLocks/>
          </p:cNvGrpSpPr>
          <p:nvPr/>
        </p:nvGrpSpPr>
        <p:grpSpPr bwMode="auto">
          <a:xfrm>
            <a:off x="4572000" y="3162300"/>
            <a:ext cx="3962400" cy="457200"/>
            <a:chOff x="2976" y="2400"/>
            <a:chExt cx="2496" cy="288"/>
          </a:xfrm>
          <a:solidFill>
            <a:schemeClr val="bg1"/>
          </a:solidFill>
        </p:grpSpPr>
        <p:grpSp>
          <p:nvGrpSpPr>
            <p:cNvPr id="74" name="Group 73"/>
            <p:cNvGrpSpPr>
              <a:grpSpLocks/>
            </p:cNvGrpSpPr>
            <p:nvPr/>
          </p:nvGrpSpPr>
          <p:grpSpPr bwMode="auto">
            <a:xfrm>
              <a:off x="2976" y="2400"/>
              <a:ext cx="2496" cy="288"/>
              <a:chOff x="2976" y="2400"/>
              <a:chExt cx="2496" cy="288"/>
            </a:xfrm>
            <a:grpFill/>
          </p:grpSpPr>
          <p:grpSp>
            <p:nvGrpSpPr>
              <p:cNvPr id="76" name="Group 75"/>
              <p:cNvGrpSpPr>
                <a:grpSpLocks/>
              </p:cNvGrpSpPr>
              <p:nvPr/>
            </p:nvGrpSpPr>
            <p:grpSpPr bwMode="auto">
              <a:xfrm>
                <a:off x="2976" y="2400"/>
                <a:ext cx="2496" cy="288"/>
                <a:chOff x="2976" y="2400"/>
                <a:chExt cx="2496" cy="288"/>
              </a:xfrm>
              <a:grpFill/>
            </p:grpSpPr>
            <p:sp>
              <p:nvSpPr>
                <p:cNvPr id="78" name="Rectangle 77"/>
                <p:cNvSpPr>
                  <a:spLocks noChangeArrowheads="1"/>
                </p:cNvSpPr>
                <p:nvPr/>
              </p:nvSpPr>
              <p:spPr bwMode="auto">
                <a:xfrm>
                  <a:off x="4032" y="2400"/>
                  <a:ext cx="1440" cy="288"/>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nvGrpSpPr>
                <p:cNvPr id="79" name="Group 78"/>
                <p:cNvGrpSpPr>
                  <a:grpSpLocks/>
                </p:cNvGrpSpPr>
                <p:nvPr/>
              </p:nvGrpSpPr>
              <p:grpSpPr bwMode="auto">
                <a:xfrm>
                  <a:off x="2976" y="2544"/>
                  <a:ext cx="1056" cy="96"/>
                  <a:chOff x="2976" y="2544"/>
                  <a:chExt cx="1056" cy="96"/>
                </a:xfrm>
                <a:grpFill/>
              </p:grpSpPr>
              <p:sp>
                <p:nvSpPr>
                  <p:cNvPr id="80" name="Oval 79"/>
                  <p:cNvSpPr>
                    <a:spLocks noChangeArrowheads="1"/>
                  </p:cNvSpPr>
                  <p:nvPr/>
                </p:nvSpPr>
                <p:spPr bwMode="auto">
                  <a:xfrm>
                    <a:off x="2976" y="2544"/>
                    <a:ext cx="96" cy="96"/>
                  </a:xfrm>
                  <a:prstGeom prst="ellips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81" name="Line 41"/>
                  <p:cNvSpPr>
                    <a:spLocks noChangeShapeType="1"/>
                  </p:cNvSpPr>
                  <p:nvPr/>
                </p:nvSpPr>
                <p:spPr bwMode="auto">
                  <a:xfrm>
                    <a:off x="3024" y="2592"/>
                    <a:ext cx="1008" cy="0"/>
                  </a:xfrm>
                  <a:prstGeom prst="line">
                    <a:avLst/>
                  </a:prstGeom>
                  <a:grpFill/>
                  <a:ln w="9525">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sp>
            <p:nvSpPr>
              <p:cNvPr id="77" name="Line 42"/>
              <p:cNvSpPr>
                <a:spLocks noChangeShapeType="1"/>
              </p:cNvSpPr>
              <p:nvPr/>
            </p:nvSpPr>
            <p:spPr bwMode="auto">
              <a:xfrm>
                <a:off x="5328" y="2400"/>
                <a:ext cx="144" cy="14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75" name="Text Box 63"/>
            <p:cNvSpPr txBox="1">
              <a:spLocks noChangeArrowheads="1"/>
            </p:cNvSpPr>
            <p:nvPr/>
          </p:nvSpPr>
          <p:spPr bwMode="auto">
            <a:xfrm>
              <a:off x="4080" y="2448"/>
              <a:ext cx="1248"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a:solidFill>
                    <a:schemeClr val="accent2"/>
                  </a:solidFill>
                </a:rPr>
                <a:t>component</a:t>
              </a:r>
              <a:r>
                <a:rPr lang="en-US" altLang="en-US" b="1"/>
                <a:t>.</a:t>
              </a:r>
              <a:r>
                <a:rPr lang="en-US" altLang="en-US" b="1">
                  <a:solidFill>
                    <a:schemeClr val="accent2"/>
                  </a:solidFill>
                </a:rPr>
                <a:t>operation();</a:t>
              </a:r>
            </a:p>
          </p:txBody>
        </p:sp>
      </p:grpSp>
    </p:spTree>
    <p:extLst>
      <p:ext uri="{BB962C8B-B14F-4D97-AF65-F5344CB8AC3E}">
        <p14:creationId xmlns:p14="http://schemas.microsoft.com/office/powerpoint/2010/main" val="1033947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Decorator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92500" lnSpcReduction="20000"/>
          </a:bodyPr>
          <a:lstStyle/>
          <a:p>
            <a:pPr marL="0" indent="0">
              <a:buNone/>
            </a:pPr>
            <a:r>
              <a:rPr lang="en-US" b="1" dirty="0" smtClean="0">
                <a:solidFill>
                  <a:schemeClr val="accent1"/>
                </a:solidFill>
              </a:rPr>
              <a:t>Participants</a:t>
            </a:r>
          </a:p>
          <a:p>
            <a:pPr>
              <a:spcBef>
                <a:spcPct val="50000"/>
              </a:spcBef>
            </a:pPr>
            <a:r>
              <a:rPr lang="en-US" altLang="en-US" sz="2000" dirty="0"/>
              <a:t>Allows the programmer to add responsibilities to individual objects, not to an entire class.  The decorator conforms to the interface of the component it decorates so that its presence is transparent to the component’s </a:t>
            </a:r>
            <a:r>
              <a:rPr lang="en-US" altLang="en-US" sz="2000" dirty="0" smtClean="0"/>
              <a:t>clients</a:t>
            </a:r>
          </a:p>
          <a:p>
            <a:pPr>
              <a:spcBef>
                <a:spcPct val="50000"/>
              </a:spcBef>
            </a:pPr>
            <a:r>
              <a:rPr lang="en-US" altLang="en-US" sz="2000" dirty="0" smtClean="0">
                <a:solidFill>
                  <a:schemeClr val="accent1"/>
                </a:solidFill>
              </a:rPr>
              <a:t>Component </a:t>
            </a:r>
          </a:p>
          <a:p>
            <a:pPr lvl="1">
              <a:spcBef>
                <a:spcPct val="50000"/>
              </a:spcBef>
            </a:pPr>
            <a:r>
              <a:rPr lang="en-US" altLang="en-US" sz="1600" dirty="0" smtClean="0"/>
              <a:t>Defines </a:t>
            </a:r>
            <a:r>
              <a:rPr lang="en-US" altLang="en-US" sz="1600" dirty="0"/>
              <a:t>the interface for objects that can be “decorated”</a:t>
            </a:r>
          </a:p>
          <a:p>
            <a:pPr>
              <a:spcBef>
                <a:spcPct val="50000"/>
              </a:spcBef>
            </a:pPr>
            <a:r>
              <a:rPr lang="en-US" altLang="en-US" sz="2000" dirty="0" err="1" smtClean="0">
                <a:solidFill>
                  <a:schemeClr val="accent1"/>
                </a:solidFill>
              </a:rPr>
              <a:t>ConcreteComponent</a:t>
            </a:r>
            <a:endParaRPr lang="en-US" altLang="en-US" sz="2000" dirty="0" smtClean="0">
              <a:solidFill>
                <a:schemeClr val="accent1"/>
              </a:solidFill>
            </a:endParaRPr>
          </a:p>
          <a:p>
            <a:pPr lvl="1">
              <a:spcBef>
                <a:spcPct val="50000"/>
              </a:spcBef>
            </a:pPr>
            <a:r>
              <a:rPr lang="en-US" altLang="en-US" sz="1800" dirty="0"/>
              <a:t>D</a:t>
            </a:r>
            <a:r>
              <a:rPr lang="en-US" altLang="en-US" sz="1800" dirty="0" smtClean="0"/>
              <a:t>efines </a:t>
            </a:r>
            <a:r>
              <a:rPr lang="en-US" altLang="en-US" sz="1800" dirty="0"/>
              <a:t>an object to which additional responsibilities can be added (can be “decorated”)</a:t>
            </a:r>
          </a:p>
          <a:p>
            <a:pPr>
              <a:spcBef>
                <a:spcPct val="50000"/>
              </a:spcBef>
            </a:pPr>
            <a:r>
              <a:rPr lang="en-US" altLang="en-US" sz="2000" dirty="0" smtClean="0">
                <a:solidFill>
                  <a:schemeClr val="accent1"/>
                </a:solidFill>
              </a:rPr>
              <a:t>Decorator</a:t>
            </a:r>
          </a:p>
          <a:p>
            <a:pPr lvl="1">
              <a:spcBef>
                <a:spcPct val="50000"/>
              </a:spcBef>
            </a:pPr>
            <a:r>
              <a:rPr lang="en-US" altLang="en-US" sz="1800" dirty="0"/>
              <a:t>M</a:t>
            </a:r>
            <a:r>
              <a:rPr lang="en-US" altLang="en-US" sz="1800" dirty="0" smtClean="0"/>
              <a:t>aintains </a:t>
            </a:r>
            <a:r>
              <a:rPr lang="en-US" altLang="en-US" sz="1800" dirty="0"/>
              <a:t>a reference to a Component object and defines an interface that conforms to Components interface.</a:t>
            </a:r>
          </a:p>
          <a:p>
            <a:r>
              <a:rPr lang="en-US" sz="2000" dirty="0" err="1" smtClean="0">
                <a:solidFill>
                  <a:schemeClr val="accent1"/>
                </a:solidFill>
              </a:rPr>
              <a:t>ConcreteDecorator</a:t>
            </a:r>
            <a:endParaRPr lang="en-US" sz="2000" dirty="0" smtClean="0">
              <a:solidFill>
                <a:schemeClr val="accent1"/>
              </a:solidFill>
            </a:endParaRPr>
          </a:p>
          <a:p>
            <a:pPr lvl="1"/>
            <a:r>
              <a:rPr lang="en-US" sz="1800" dirty="0" smtClean="0"/>
              <a:t>Adds </a:t>
            </a:r>
            <a:r>
              <a:rPr lang="en-US" sz="1800" dirty="0"/>
              <a:t>responsibilities to the Component</a:t>
            </a:r>
            <a:r>
              <a:rPr lang="en-US" sz="1800" dirty="0" smtClean="0"/>
              <a:t>.</a:t>
            </a:r>
            <a:endParaRPr lang="en-US" dirty="0"/>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16</a:t>
            </a:fld>
            <a:endParaRPr lang="en-US" dirty="0"/>
          </a:p>
        </p:txBody>
      </p:sp>
    </p:spTree>
    <p:extLst>
      <p:ext uri="{BB962C8B-B14F-4D97-AF65-F5344CB8AC3E}">
        <p14:creationId xmlns:p14="http://schemas.microsoft.com/office/powerpoint/2010/main" val="2490256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Decorator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b="1" dirty="0" smtClean="0">
                <a:solidFill>
                  <a:schemeClr val="accent1"/>
                </a:solidFill>
              </a:rPr>
              <a:t>Consequences</a:t>
            </a:r>
          </a:p>
          <a:p>
            <a:pPr>
              <a:spcBef>
                <a:spcPct val="50000"/>
              </a:spcBef>
            </a:pPr>
            <a:r>
              <a:rPr lang="en-US" altLang="en-US" sz="2200" dirty="0"/>
              <a:t>More flexible than static </a:t>
            </a:r>
            <a:r>
              <a:rPr lang="en-US" altLang="en-US" sz="2200" dirty="0" smtClean="0"/>
              <a:t>inheritance</a:t>
            </a:r>
          </a:p>
          <a:p>
            <a:r>
              <a:rPr lang="en-US" sz="2200" dirty="0"/>
              <a:t>Avoids feature-laden classes high up in the </a:t>
            </a:r>
            <a:r>
              <a:rPr lang="en-US" sz="2200" dirty="0" smtClean="0"/>
              <a:t>hierarchy</a:t>
            </a:r>
          </a:p>
          <a:p>
            <a:pPr lvl="1"/>
            <a:r>
              <a:rPr lang="en-US" sz="2000" dirty="0" smtClean="0"/>
              <a:t>Instead </a:t>
            </a:r>
            <a:r>
              <a:rPr lang="en-US" sz="2000" dirty="0"/>
              <a:t>of trying to support all foreseeable features in a complex, customizable class, you can define a simple class and add functionality incrementally with Decorator </a:t>
            </a:r>
            <a:r>
              <a:rPr lang="en-US" sz="2000" dirty="0" smtClean="0"/>
              <a:t>objects</a:t>
            </a:r>
          </a:p>
          <a:p>
            <a:r>
              <a:rPr lang="en-US" sz="2200" dirty="0"/>
              <a:t>A Decorator and its Component are not </a:t>
            </a:r>
            <a:r>
              <a:rPr lang="en-US" sz="2200" dirty="0" smtClean="0"/>
              <a:t>identical</a:t>
            </a:r>
          </a:p>
          <a:p>
            <a:pPr lvl="1"/>
            <a:r>
              <a:rPr lang="en-US" altLang="en-US" sz="2000" dirty="0"/>
              <a:t>A decorator acts as a transparent enclosure</a:t>
            </a:r>
            <a:endParaRPr lang="en-US" sz="20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17</a:t>
            </a:fld>
            <a:endParaRPr lang="en-US" dirty="0"/>
          </a:p>
        </p:txBody>
      </p:sp>
    </p:spTree>
    <p:extLst>
      <p:ext uri="{BB962C8B-B14F-4D97-AF65-F5344CB8AC3E}">
        <p14:creationId xmlns:p14="http://schemas.microsoft.com/office/powerpoint/2010/main" val="3782839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7100" y="990601"/>
            <a:ext cx="2209800" cy="4508927"/>
          </a:xfrm>
          <a:prstGeom prst="rect">
            <a:avLst/>
          </a:prstGeom>
          <a:noFill/>
        </p:spPr>
        <p:txBody>
          <a:bodyPr wrap="square" rtlCol="0">
            <a:spAutoFit/>
            <a:scene3d>
              <a:camera prst="isometricOffAxis1Right"/>
              <a:lightRig rig="threePt" dir="t"/>
            </a:scene3d>
            <a:sp3d extrusionH="508000">
              <a:bevelT w="190500" h="190500"/>
            </a:sp3d>
          </a:bodyPr>
          <a:lstStyle/>
          <a:p>
            <a:r>
              <a:rPr lang="en-US" sz="28700" dirty="0" smtClean="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rPr>
              <a:t>?</a:t>
            </a:r>
            <a:endParaRPr lang="en-US" sz="28700" dirty="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endParaRPr>
          </a:p>
        </p:txBody>
      </p:sp>
    </p:spTree>
    <p:extLst>
      <p:ext uri="{BB962C8B-B14F-4D97-AF65-F5344CB8AC3E}">
        <p14:creationId xmlns:p14="http://schemas.microsoft.com/office/powerpoint/2010/main" val="2874663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References</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19</a:t>
            </a:fld>
            <a:endParaRPr lang="en-US" dirty="0"/>
          </a:p>
        </p:txBody>
      </p:sp>
      <p:sp>
        <p:nvSpPr>
          <p:cNvPr id="7" name="Content Placeholder 1"/>
          <p:cNvSpPr>
            <a:spLocks noGrp="1"/>
          </p:cNvSpPr>
          <p:nvPr>
            <p:ph idx="1"/>
          </p:nvPr>
        </p:nvSpPr>
        <p:spPr>
          <a:xfrm>
            <a:off x="762000" y="1219200"/>
            <a:ext cx="7543800" cy="4876800"/>
          </a:xfrm>
        </p:spPr>
        <p:txBody>
          <a:bodyPr anchor="t">
            <a:normAutofit/>
          </a:bodyPr>
          <a:lstStyle/>
          <a:p>
            <a:r>
              <a:rPr lang="en-US" dirty="0" smtClean="0">
                <a:solidFill>
                  <a:schemeClr val="bg2">
                    <a:lumMod val="50000"/>
                  </a:schemeClr>
                </a:solidFill>
              </a:rPr>
              <a:t>  </a:t>
            </a:r>
          </a:p>
          <a:p>
            <a:pPr>
              <a:buFont typeface="Wingdings" panose="05000000000000000000" pitchFamily="2" charset="2"/>
              <a:buChar char="ü"/>
            </a:pPr>
            <a:endParaRPr lang="en-US" i="1" dirty="0">
              <a:solidFill>
                <a:schemeClr val="tx1"/>
              </a:solidFill>
            </a:endParaRPr>
          </a:p>
        </p:txBody>
      </p:sp>
    </p:spTree>
    <p:extLst>
      <p:ext uri="{BB962C8B-B14F-4D97-AF65-F5344CB8AC3E}">
        <p14:creationId xmlns:p14="http://schemas.microsoft.com/office/powerpoint/2010/main" val="990083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Additional Patterns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t>Null</a:t>
            </a:r>
          </a:p>
          <a:p>
            <a:r>
              <a:rPr lang="en-US" dirty="0" smtClean="0"/>
              <a:t>Singleton</a:t>
            </a:r>
          </a:p>
          <a:p>
            <a:r>
              <a:rPr lang="en-US" dirty="0" smtClean="0"/>
              <a:t>Composite</a:t>
            </a:r>
          </a:p>
          <a:p>
            <a:r>
              <a:rPr lang="en-US" smtClean="0"/>
              <a:t>Decorator</a:t>
            </a:r>
            <a:endParaRPr lang="en-US" dirty="0"/>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a:t>
            </a:fld>
            <a:endParaRPr lang="en-US" dirty="0"/>
          </a:p>
        </p:txBody>
      </p:sp>
    </p:spTree>
    <p:extLst>
      <p:ext uri="{BB962C8B-B14F-4D97-AF65-F5344CB8AC3E}">
        <p14:creationId xmlns:p14="http://schemas.microsoft.com/office/powerpoint/2010/main" val="2114777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Null Object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sz="2000" b="1" dirty="0" smtClean="0">
                <a:solidFill>
                  <a:schemeClr val="accent1"/>
                </a:solidFill>
              </a:rPr>
              <a:t>Intent</a:t>
            </a:r>
          </a:p>
          <a:p>
            <a:pPr lvl="1"/>
            <a:r>
              <a:rPr lang="en-US" altLang="en-US" sz="1800" dirty="0"/>
              <a:t>Provide an object as a surrogate for the lack of an object of a given type.</a:t>
            </a:r>
          </a:p>
          <a:p>
            <a:pPr lvl="1"/>
            <a:r>
              <a:rPr lang="en-US" altLang="en-US" sz="1800" dirty="0"/>
              <a:t>The Null Object Pattern provides intelligent do nothing behavior, hiding the details from its </a:t>
            </a:r>
            <a:r>
              <a:rPr lang="en-US" altLang="en-US" sz="1800" dirty="0" smtClean="0"/>
              <a:t>collaborators</a:t>
            </a:r>
            <a:endParaRPr lang="en-US" sz="1800" dirty="0" smtClean="0"/>
          </a:p>
          <a:p>
            <a:pPr marL="0" indent="0">
              <a:buNone/>
            </a:pPr>
            <a:r>
              <a:rPr lang="en-US" sz="2000" b="1" dirty="0" smtClean="0">
                <a:solidFill>
                  <a:schemeClr val="accent1"/>
                </a:solidFill>
              </a:rPr>
              <a:t>Participants</a:t>
            </a:r>
            <a:endParaRPr lang="en-US" altLang="en-US" sz="1600" dirty="0"/>
          </a:p>
          <a:p>
            <a:pPr lvl="1"/>
            <a:r>
              <a:rPr lang="en-US" sz="1700" dirty="0" err="1" smtClean="0">
                <a:solidFill>
                  <a:schemeClr val="accent1"/>
                </a:solidFill>
              </a:rPr>
              <a:t>AbstractClass</a:t>
            </a:r>
            <a:endParaRPr lang="en-US" sz="1700" dirty="0" smtClean="0">
              <a:solidFill>
                <a:schemeClr val="accent1"/>
              </a:solidFill>
            </a:endParaRPr>
          </a:p>
          <a:p>
            <a:pPr lvl="2"/>
            <a:r>
              <a:rPr lang="en-US" sz="1500" dirty="0" smtClean="0"/>
              <a:t>defines </a:t>
            </a:r>
            <a:r>
              <a:rPr lang="en-US" sz="1500" dirty="0"/>
              <a:t>abstract primitive operations that concrete implementations have to </a:t>
            </a:r>
            <a:r>
              <a:rPr lang="en-US" sz="1500" dirty="0" smtClean="0"/>
              <a:t>define</a:t>
            </a:r>
            <a:endParaRPr lang="en-US" sz="1500" dirty="0"/>
          </a:p>
          <a:p>
            <a:pPr lvl="1"/>
            <a:r>
              <a:rPr lang="en-US" sz="1700" dirty="0" err="1" smtClean="0">
                <a:solidFill>
                  <a:schemeClr val="accent1"/>
                </a:solidFill>
              </a:rPr>
              <a:t>RealClass</a:t>
            </a:r>
            <a:endParaRPr lang="en-US" sz="1700" dirty="0" smtClean="0">
              <a:solidFill>
                <a:schemeClr val="accent1"/>
              </a:solidFill>
            </a:endParaRPr>
          </a:p>
          <a:p>
            <a:pPr lvl="2"/>
            <a:r>
              <a:rPr lang="en-US" sz="1500" dirty="0" smtClean="0"/>
              <a:t>a </a:t>
            </a:r>
            <a:r>
              <a:rPr lang="en-US" sz="1500" dirty="0"/>
              <a:t>real implementation of the </a:t>
            </a:r>
            <a:r>
              <a:rPr lang="en-US" sz="1500" dirty="0" err="1">
                <a:solidFill>
                  <a:schemeClr val="accent1"/>
                </a:solidFill>
              </a:rPr>
              <a:t>AbstractClass</a:t>
            </a:r>
            <a:r>
              <a:rPr lang="en-US" sz="1500" dirty="0">
                <a:solidFill>
                  <a:schemeClr val="accent1"/>
                </a:solidFill>
              </a:rPr>
              <a:t> </a:t>
            </a:r>
            <a:r>
              <a:rPr lang="en-US" sz="1500" dirty="0"/>
              <a:t>performing some real </a:t>
            </a:r>
            <a:r>
              <a:rPr lang="en-US" sz="1500" dirty="0" smtClean="0"/>
              <a:t>actions</a:t>
            </a:r>
            <a:endParaRPr lang="en-US" sz="1500" dirty="0"/>
          </a:p>
          <a:p>
            <a:pPr lvl="1"/>
            <a:r>
              <a:rPr lang="en-US" sz="1700" dirty="0" err="1" smtClean="0">
                <a:solidFill>
                  <a:schemeClr val="accent1"/>
                </a:solidFill>
              </a:rPr>
              <a:t>NullClass</a:t>
            </a:r>
            <a:endParaRPr lang="en-US" sz="1700" dirty="0" smtClean="0">
              <a:solidFill>
                <a:schemeClr val="accent1"/>
              </a:solidFill>
            </a:endParaRPr>
          </a:p>
          <a:p>
            <a:pPr lvl="2"/>
            <a:r>
              <a:rPr lang="en-US" sz="1500" dirty="0" smtClean="0"/>
              <a:t>an </a:t>
            </a:r>
            <a:r>
              <a:rPr lang="en-US" sz="1500" dirty="0"/>
              <a:t>implementation </a:t>
            </a:r>
            <a:r>
              <a:rPr lang="en-US" sz="1500" dirty="0" smtClean="0"/>
              <a:t>of </a:t>
            </a:r>
            <a:r>
              <a:rPr lang="en-US" sz="1500" dirty="0"/>
              <a:t>the </a:t>
            </a:r>
            <a:r>
              <a:rPr lang="en-US" sz="1500" dirty="0" err="1" smtClean="0">
                <a:solidFill>
                  <a:schemeClr val="accent1"/>
                </a:solidFill>
              </a:rPr>
              <a:t>AbstractClass</a:t>
            </a:r>
            <a:r>
              <a:rPr lang="en-US" sz="1500" dirty="0" smtClean="0"/>
              <a:t> but will do nothing, </a:t>
            </a:r>
            <a:r>
              <a:rPr lang="en-US" sz="1500" dirty="0"/>
              <a:t>in order to provide a non-null object to the </a:t>
            </a:r>
            <a:r>
              <a:rPr lang="en-US" sz="1500" dirty="0" smtClean="0"/>
              <a:t>client</a:t>
            </a:r>
            <a:endParaRPr lang="en-US" sz="1500" dirty="0"/>
          </a:p>
          <a:p>
            <a:pPr lvl="1"/>
            <a:r>
              <a:rPr lang="en-US" sz="1700" dirty="0" smtClean="0">
                <a:solidFill>
                  <a:schemeClr val="accent1"/>
                </a:solidFill>
              </a:rPr>
              <a:t>Client</a:t>
            </a:r>
            <a:endParaRPr lang="en-US" sz="1700" dirty="0" smtClean="0"/>
          </a:p>
          <a:p>
            <a:pPr lvl="2"/>
            <a:r>
              <a:rPr lang="en-US" sz="1500" dirty="0" smtClean="0"/>
              <a:t>the </a:t>
            </a:r>
            <a:r>
              <a:rPr lang="en-US" sz="1500" dirty="0"/>
              <a:t>client gets an implementation of the abstract class and uses it. It doesn't really care if the implementation is a null object or </a:t>
            </a:r>
            <a:r>
              <a:rPr lang="en-US" sz="1500" dirty="0" smtClean="0"/>
              <a:t>a </a:t>
            </a:r>
            <a:r>
              <a:rPr lang="en-US" sz="1500" dirty="0"/>
              <a:t>real object since both of them are used in the same way</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3</a:t>
            </a:fld>
            <a:endParaRPr lang="en-US" dirty="0"/>
          </a:p>
        </p:txBody>
      </p:sp>
    </p:spTree>
    <p:extLst>
      <p:ext uri="{BB962C8B-B14F-4D97-AF65-F5344CB8AC3E}">
        <p14:creationId xmlns:p14="http://schemas.microsoft.com/office/powerpoint/2010/main" val="111779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Null Object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sz="2000" b="1" dirty="0" smtClean="0">
                <a:solidFill>
                  <a:schemeClr val="accent1"/>
                </a:solidFill>
              </a:rPr>
              <a:t>Applicability</a:t>
            </a:r>
          </a:p>
          <a:p>
            <a:r>
              <a:rPr lang="en-US" sz="1800" dirty="0" smtClean="0"/>
              <a:t>The </a:t>
            </a:r>
            <a:r>
              <a:rPr lang="en-US" sz="1800" dirty="0"/>
              <a:t>Null Object Pattern is used to avoid special if blocks for do nothing code, by putting the “do nothing” code in the Null Object which becomes responsible for doing nothing. The client is not aware anymore if the real object or the null object is called so the 'if' section is removed from client implementation</a:t>
            </a:r>
            <a:r>
              <a:rPr lang="en-US" sz="1800" dirty="0" smtClean="0"/>
              <a:t>.</a:t>
            </a:r>
          </a:p>
          <a:p>
            <a:r>
              <a:rPr lang="en-US" sz="1800" dirty="0"/>
              <a:t>The Null Object design pattern is more likely to be used in conjunction with the Factory pattern. The reason for this is obvious: A Concrete Classes need to be instantiated and then to be served to the client. The client uses the concrete class. The concrete class can be a Real Object or a Null Object</a:t>
            </a:r>
            <a:r>
              <a:rPr lang="en-US" sz="1800" dirty="0" smtClean="0"/>
              <a:t>.</a:t>
            </a:r>
            <a:endParaRPr lang="en-US" sz="18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4</a:t>
            </a:fld>
            <a:endParaRPr lang="en-US" dirty="0"/>
          </a:p>
        </p:txBody>
      </p:sp>
    </p:spTree>
    <p:extLst>
      <p:ext uri="{BB962C8B-B14F-4D97-AF65-F5344CB8AC3E}">
        <p14:creationId xmlns:p14="http://schemas.microsoft.com/office/powerpoint/2010/main" val="233931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smtClean="0"/>
              <a:t>Class Diagram</a:t>
            </a:r>
            <a:r>
              <a:rPr lang="en-US" altLang="en-US" sz="3600" b="1" dirty="0"/>
              <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5</a:t>
            </a:fld>
            <a:endParaRPr lang="en-US" dirty="0"/>
          </a:p>
        </p:txBody>
      </p:sp>
      <p:grpSp>
        <p:nvGrpSpPr>
          <p:cNvPr id="66" name="Group 65"/>
          <p:cNvGrpSpPr>
            <a:grpSpLocks/>
          </p:cNvGrpSpPr>
          <p:nvPr/>
        </p:nvGrpSpPr>
        <p:grpSpPr bwMode="auto">
          <a:xfrm>
            <a:off x="3200400" y="2438400"/>
            <a:ext cx="2819400" cy="914400"/>
            <a:chOff x="960" y="1584"/>
            <a:chExt cx="1776" cy="576"/>
          </a:xfrm>
          <a:solidFill>
            <a:schemeClr val="bg2">
              <a:lumMod val="75000"/>
            </a:schemeClr>
          </a:solidFill>
        </p:grpSpPr>
        <p:sp>
          <p:nvSpPr>
            <p:cNvPr id="118" name="AutoShape 33"/>
            <p:cNvSpPr>
              <a:spLocks noChangeArrowheads="1"/>
            </p:cNvSpPr>
            <p:nvPr/>
          </p:nvSpPr>
          <p:spPr bwMode="auto">
            <a:xfrm>
              <a:off x="1392" y="1584"/>
              <a:ext cx="192" cy="192"/>
            </a:xfrm>
            <a:prstGeom prst="triangle">
              <a:avLst>
                <a:gd name="adj" fmla="val 50000"/>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19" name="Line 34"/>
            <p:cNvSpPr>
              <a:spLocks noChangeShapeType="1"/>
            </p:cNvSpPr>
            <p:nvPr/>
          </p:nvSpPr>
          <p:spPr bwMode="auto">
            <a:xfrm flipH="1">
              <a:off x="960" y="1776"/>
              <a:ext cx="432"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0" name="Line 35"/>
            <p:cNvSpPr>
              <a:spLocks noChangeShapeType="1"/>
            </p:cNvSpPr>
            <p:nvPr/>
          </p:nvSpPr>
          <p:spPr bwMode="auto">
            <a:xfrm>
              <a:off x="1584" y="1776"/>
              <a:ext cx="1152"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1" name="Line 36"/>
            <p:cNvSpPr>
              <a:spLocks noChangeShapeType="1"/>
            </p:cNvSpPr>
            <p:nvPr/>
          </p:nvSpPr>
          <p:spPr bwMode="auto">
            <a:xfrm>
              <a:off x="2736" y="1776"/>
              <a:ext cx="0" cy="38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22" name="Line 37"/>
            <p:cNvSpPr>
              <a:spLocks noChangeShapeType="1"/>
            </p:cNvSpPr>
            <p:nvPr/>
          </p:nvSpPr>
          <p:spPr bwMode="auto">
            <a:xfrm>
              <a:off x="960" y="1776"/>
              <a:ext cx="0" cy="38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nvGrpSpPr>
          <p:cNvPr id="67" name="Group 66"/>
          <p:cNvGrpSpPr>
            <a:grpSpLocks/>
          </p:cNvGrpSpPr>
          <p:nvPr/>
        </p:nvGrpSpPr>
        <p:grpSpPr bwMode="auto">
          <a:xfrm>
            <a:off x="3276600" y="1773231"/>
            <a:ext cx="1676400" cy="665159"/>
            <a:chOff x="1008" y="1008"/>
            <a:chExt cx="1056" cy="576"/>
          </a:xfrm>
          <a:solidFill>
            <a:schemeClr val="bg2">
              <a:lumMod val="75000"/>
            </a:schemeClr>
          </a:solidFill>
        </p:grpSpPr>
        <p:grpSp>
          <p:nvGrpSpPr>
            <p:cNvPr id="113" name="Group 112"/>
            <p:cNvGrpSpPr>
              <a:grpSpLocks/>
            </p:cNvGrpSpPr>
            <p:nvPr/>
          </p:nvGrpSpPr>
          <p:grpSpPr bwMode="auto">
            <a:xfrm>
              <a:off x="1008" y="1008"/>
              <a:ext cx="1056" cy="576"/>
              <a:chOff x="1488" y="1104"/>
              <a:chExt cx="1056" cy="576"/>
            </a:xfrm>
            <a:grpFill/>
          </p:grpSpPr>
          <p:sp>
            <p:nvSpPr>
              <p:cNvPr id="116" name="Rectangle 115"/>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17" name="Line 3"/>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14" name="Text Box 46"/>
            <p:cNvSpPr txBox="1">
              <a:spLocks noChangeArrowheads="1"/>
            </p:cNvSpPr>
            <p:nvPr/>
          </p:nvSpPr>
          <p:spPr bwMode="auto">
            <a:xfrm>
              <a:off x="1031" y="1034"/>
              <a:ext cx="1033" cy="26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gn="ctr">
                <a:spcBef>
                  <a:spcPct val="50000"/>
                </a:spcBef>
              </a:pPr>
              <a:r>
                <a:rPr lang="en-US" altLang="en-US" b="1" dirty="0"/>
                <a:t>Component</a:t>
              </a:r>
            </a:p>
          </p:txBody>
        </p:sp>
        <p:sp>
          <p:nvSpPr>
            <p:cNvPr id="115" name="Text Box 56"/>
            <p:cNvSpPr txBox="1">
              <a:spLocks noChangeArrowheads="1"/>
            </p:cNvSpPr>
            <p:nvPr/>
          </p:nvSpPr>
          <p:spPr bwMode="auto">
            <a:xfrm>
              <a:off x="1031" y="1308"/>
              <a:ext cx="912" cy="26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i="1" dirty="0"/>
                <a:t>v</a:t>
              </a:r>
              <a:r>
                <a:rPr lang="en-US" altLang="en-US" i="1" dirty="0" smtClean="0"/>
                <a:t>oid request</a:t>
              </a:r>
              <a:r>
                <a:rPr lang="en-US" altLang="en-US" dirty="0" smtClean="0"/>
                <a:t>( </a:t>
              </a:r>
              <a:r>
                <a:rPr lang="en-US" altLang="en-US" dirty="0"/>
                <a:t>)</a:t>
              </a:r>
            </a:p>
          </p:txBody>
        </p:sp>
      </p:grpSp>
      <p:grpSp>
        <p:nvGrpSpPr>
          <p:cNvPr id="68" name="Group 67"/>
          <p:cNvGrpSpPr>
            <a:grpSpLocks/>
          </p:cNvGrpSpPr>
          <p:nvPr/>
        </p:nvGrpSpPr>
        <p:grpSpPr bwMode="auto">
          <a:xfrm>
            <a:off x="5029200" y="3352800"/>
            <a:ext cx="1676400" cy="914400"/>
            <a:chOff x="2112" y="2160"/>
            <a:chExt cx="1056" cy="576"/>
          </a:xfrm>
          <a:solidFill>
            <a:schemeClr val="bg2">
              <a:lumMod val="75000"/>
            </a:schemeClr>
          </a:solidFill>
        </p:grpSpPr>
        <p:grpSp>
          <p:nvGrpSpPr>
            <p:cNvPr id="108" name="Group 107"/>
            <p:cNvGrpSpPr>
              <a:grpSpLocks/>
            </p:cNvGrpSpPr>
            <p:nvPr/>
          </p:nvGrpSpPr>
          <p:grpSpPr bwMode="auto">
            <a:xfrm>
              <a:off x="2112" y="2160"/>
              <a:ext cx="1056" cy="576"/>
              <a:chOff x="1488" y="1104"/>
              <a:chExt cx="1056" cy="576"/>
            </a:xfrm>
            <a:grpFill/>
          </p:grpSpPr>
          <p:sp>
            <p:nvSpPr>
              <p:cNvPr id="111" name="Rectangle 110"/>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12" name="Line 10"/>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09" name="Text Box 47"/>
            <p:cNvSpPr txBox="1">
              <a:spLocks noChangeArrowheads="1"/>
            </p:cNvSpPr>
            <p:nvPr/>
          </p:nvSpPr>
          <p:spPr bwMode="auto">
            <a:xfrm>
              <a:off x="2135" y="2221"/>
              <a:ext cx="1008" cy="194"/>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b="1" dirty="0" err="1" smtClean="0"/>
                <a:t>NULLComponent</a:t>
              </a:r>
              <a:endParaRPr lang="en-US" altLang="en-US" b="1" dirty="0"/>
            </a:p>
          </p:txBody>
        </p:sp>
        <p:sp>
          <p:nvSpPr>
            <p:cNvPr id="110" name="Text Box 57"/>
            <p:cNvSpPr txBox="1">
              <a:spLocks noChangeArrowheads="1"/>
            </p:cNvSpPr>
            <p:nvPr/>
          </p:nvSpPr>
          <p:spPr bwMode="auto">
            <a:xfrm>
              <a:off x="2160" y="2496"/>
              <a:ext cx="816"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dirty="0" smtClean="0"/>
                <a:t>void request( </a:t>
              </a:r>
              <a:r>
                <a:rPr lang="en-US" altLang="en-US" dirty="0"/>
                <a:t>)</a:t>
              </a:r>
            </a:p>
          </p:txBody>
        </p:sp>
      </p:grpSp>
      <p:grpSp>
        <p:nvGrpSpPr>
          <p:cNvPr id="69" name="Group 68"/>
          <p:cNvGrpSpPr>
            <a:grpSpLocks/>
          </p:cNvGrpSpPr>
          <p:nvPr/>
        </p:nvGrpSpPr>
        <p:grpSpPr bwMode="auto">
          <a:xfrm>
            <a:off x="2209800" y="3352800"/>
            <a:ext cx="2133600" cy="914400"/>
            <a:chOff x="336" y="2160"/>
            <a:chExt cx="1344" cy="576"/>
          </a:xfrm>
          <a:solidFill>
            <a:schemeClr val="bg2">
              <a:lumMod val="75000"/>
            </a:schemeClr>
          </a:solidFill>
        </p:grpSpPr>
        <p:grpSp>
          <p:nvGrpSpPr>
            <p:cNvPr id="103" name="Group 102"/>
            <p:cNvGrpSpPr>
              <a:grpSpLocks/>
            </p:cNvGrpSpPr>
            <p:nvPr/>
          </p:nvGrpSpPr>
          <p:grpSpPr bwMode="auto">
            <a:xfrm>
              <a:off x="336" y="2160"/>
              <a:ext cx="1344" cy="576"/>
              <a:chOff x="1488" y="1104"/>
              <a:chExt cx="1056" cy="576"/>
            </a:xfrm>
            <a:grpFill/>
          </p:grpSpPr>
          <p:sp>
            <p:nvSpPr>
              <p:cNvPr id="106" name="Rectangle 105"/>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07" name="Line 7"/>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04" name="Text Box 48"/>
            <p:cNvSpPr txBox="1">
              <a:spLocks noChangeArrowheads="1"/>
            </p:cNvSpPr>
            <p:nvPr/>
          </p:nvSpPr>
          <p:spPr bwMode="auto">
            <a:xfrm>
              <a:off x="359" y="2231"/>
              <a:ext cx="1296"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gn="ctr">
                <a:spcBef>
                  <a:spcPct val="50000"/>
                </a:spcBef>
              </a:pPr>
              <a:r>
                <a:rPr lang="en-US" altLang="en-US" b="1" dirty="0" err="1" smtClean="0"/>
                <a:t>RealComponent</a:t>
              </a:r>
              <a:endParaRPr lang="en-US" altLang="en-US" b="1" dirty="0"/>
            </a:p>
          </p:txBody>
        </p:sp>
        <p:sp>
          <p:nvSpPr>
            <p:cNvPr id="105" name="Text Box 58"/>
            <p:cNvSpPr txBox="1">
              <a:spLocks noChangeArrowheads="1"/>
            </p:cNvSpPr>
            <p:nvPr/>
          </p:nvSpPr>
          <p:spPr bwMode="auto">
            <a:xfrm>
              <a:off x="384" y="2496"/>
              <a:ext cx="1200" cy="1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i="1" dirty="0"/>
                <a:t>void request</a:t>
              </a:r>
              <a:r>
                <a:rPr lang="en-US" altLang="en-US" dirty="0" smtClean="0"/>
                <a:t>( </a:t>
              </a:r>
              <a:r>
                <a:rPr lang="en-US" altLang="en-US" dirty="0"/>
                <a:t>)</a:t>
              </a:r>
            </a:p>
          </p:txBody>
        </p:sp>
      </p:grpSp>
      <p:grpSp>
        <p:nvGrpSpPr>
          <p:cNvPr id="73" name="Group 72"/>
          <p:cNvGrpSpPr>
            <a:grpSpLocks/>
          </p:cNvGrpSpPr>
          <p:nvPr/>
        </p:nvGrpSpPr>
        <p:grpSpPr bwMode="auto">
          <a:xfrm>
            <a:off x="6489700" y="3757613"/>
            <a:ext cx="2425700" cy="930275"/>
            <a:chOff x="3512" y="2400"/>
            <a:chExt cx="1528" cy="586"/>
          </a:xfrm>
          <a:solidFill>
            <a:schemeClr val="bg1"/>
          </a:solidFill>
        </p:grpSpPr>
        <p:grpSp>
          <p:nvGrpSpPr>
            <p:cNvPr id="74" name="Group 73"/>
            <p:cNvGrpSpPr>
              <a:grpSpLocks/>
            </p:cNvGrpSpPr>
            <p:nvPr/>
          </p:nvGrpSpPr>
          <p:grpSpPr bwMode="auto">
            <a:xfrm>
              <a:off x="3512" y="2400"/>
              <a:ext cx="1528" cy="586"/>
              <a:chOff x="3512" y="2400"/>
              <a:chExt cx="1528" cy="586"/>
            </a:xfrm>
            <a:grpFill/>
          </p:grpSpPr>
          <p:grpSp>
            <p:nvGrpSpPr>
              <p:cNvPr id="76" name="Group 75"/>
              <p:cNvGrpSpPr>
                <a:grpSpLocks/>
              </p:cNvGrpSpPr>
              <p:nvPr/>
            </p:nvGrpSpPr>
            <p:grpSpPr bwMode="auto">
              <a:xfrm>
                <a:off x="3512" y="2400"/>
                <a:ext cx="1528" cy="586"/>
                <a:chOff x="3512" y="2400"/>
                <a:chExt cx="1528" cy="586"/>
              </a:xfrm>
              <a:grpFill/>
            </p:grpSpPr>
            <p:sp>
              <p:nvSpPr>
                <p:cNvPr id="78" name="Rectangle 77"/>
                <p:cNvSpPr>
                  <a:spLocks noChangeArrowheads="1"/>
                </p:cNvSpPr>
                <p:nvPr/>
              </p:nvSpPr>
              <p:spPr bwMode="auto">
                <a:xfrm>
                  <a:off x="4032" y="2400"/>
                  <a:ext cx="1008" cy="58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nvGrpSpPr>
                <p:cNvPr id="79" name="Group 78"/>
                <p:cNvGrpSpPr>
                  <a:grpSpLocks/>
                </p:cNvGrpSpPr>
                <p:nvPr/>
              </p:nvGrpSpPr>
              <p:grpSpPr bwMode="auto">
                <a:xfrm>
                  <a:off x="3512" y="2550"/>
                  <a:ext cx="520" cy="96"/>
                  <a:chOff x="3512" y="2550"/>
                  <a:chExt cx="520" cy="96"/>
                </a:xfrm>
                <a:grpFill/>
              </p:grpSpPr>
              <p:sp>
                <p:nvSpPr>
                  <p:cNvPr id="80" name="Oval 79"/>
                  <p:cNvSpPr>
                    <a:spLocks noChangeArrowheads="1"/>
                  </p:cNvSpPr>
                  <p:nvPr/>
                </p:nvSpPr>
                <p:spPr bwMode="auto">
                  <a:xfrm>
                    <a:off x="3512" y="2550"/>
                    <a:ext cx="96" cy="96"/>
                  </a:xfrm>
                  <a:prstGeom prst="ellips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81" name="Line 41"/>
                  <p:cNvSpPr>
                    <a:spLocks noChangeShapeType="1"/>
                  </p:cNvSpPr>
                  <p:nvPr/>
                </p:nvSpPr>
                <p:spPr bwMode="auto">
                  <a:xfrm>
                    <a:off x="3600" y="2592"/>
                    <a:ext cx="432" cy="0"/>
                  </a:xfrm>
                  <a:prstGeom prst="line">
                    <a:avLst/>
                  </a:prstGeom>
                  <a:grpFill/>
                  <a:ln w="9525">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grpSp>
          <p:sp>
            <p:nvSpPr>
              <p:cNvPr id="77" name="Line 42"/>
              <p:cNvSpPr>
                <a:spLocks noChangeShapeType="1"/>
              </p:cNvSpPr>
              <p:nvPr/>
            </p:nvSpPr>
            <p:spPr bwMode="auto">
              <a:xfrm>
                <a:off x="4876" y="2400"/>
                <a:ext cx="144" cy="144"/>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75" name="Text Box 63"/>
            <p:cNvSpPr txBox="1">
              <a:spLocks noChangeArrowheads="1"/>
            </p:cNvSpPr>
            <p:nvPr/>
          </p:nvSpPr>
          <p:spPr bwMode="auto">
            <a:xfrm>
              <a:off x="4080" y="2448"/>
              <a:ext cx="796" cy="53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900" b="1" dirty="0">
                  <a:solidFill>
                    <a:schemeClr val="accent2"/>
                  </a:solidFill>
                  <a:latin typeface="Consolas" panose="020B0609020204030204" pitchFamily="49" charset="0"/>
                  <a:cs typeface="Consolas" panose="020B0609020204030204" pitchFamily="49" charset="0"/>
                </a:rPr>
                <a:t>v</a:t>
              </a:r>
              <a:r>
                <a:rPr lang="en-US" altLang="en-US" sz="900" b="1" dirty="0" smtClean="0">
                  <a:solidFill>
                    <a:schemeClr val="accent2"/>
                  </a:solidFill>
                  <a:latin typeface="Consolas" panose="020B0609020204030204" pitchFamily="49" charset="0"/>
                  <a:cs typeface="Consolas" panose="020B0609020204030204" pitchFamily="49" charset="0"/>
                </a:rPr>
                <a:t>oid request ()</a:t>
              </a:r>
            </a:p>
            <a:p>
              <a:pPr>
                <a:spcBef>
                  <a:spcPct val="50000"/>
                </a:spcBef>
              </a:pPr>
              <a:r>
                <a:rPr lang="en-US" altLang="en-US" sz="900" b="1" dirty="0" smtClean="0">
                  <a:solidFill>
                    <a:schemeClr val="accent2"/>
                  </a:solidFill>
                  <a:latin typeface="Consolas" panose="020B0609020204030204" pitchFamily="49" charset="0"/>
                  <a:cs typeface="Consolas" panose="020B0609020204030204" pitchFamily="49" charset="0"/>
                </a:rPr>
                <a:t>{</a:t>
              </a:r>
            </a:p>
            <a:p>
              <a:pPr>
                <a:spcBef>
                  <a:spcPct val="50000"/>
                </a:spcBef>
              </a:pPr>
              <a:r>
                <a:rPr lang="en-US" altLang="en-US" sz="900" b="1" dirty="0" smtClean="0">
                  <a:solidFill>
                    <a:schemeClr val="accent2"/>
                  </a:solidFill>
                  <a:latin typeface="Consolas" panose="020B0609020204030204" pitchFamily="49" charset="0"/>
                  <a:cs typeface="Consolas" panose="020B0609020204030204" pitchFamily="49" charset="0"/>
                </a:rPr>
                <a:t>    // do nothing</a:t>
              </a:r>
            </a:p>
            <a:p>
              <a:pPr>
                <a:spcBef>
                  <a:spcPct val="50000"/>
                </a:spcBef>
              </a:pPr>
              <a:r>
                <a:rPr lang="en-US" altLang="en-US" sz="900" b="1" dirty="0">
                  <a:solidFill>
                    <a:schemeClr val="accent2"/>
                  </a:solidFill>
                  <a:latin typeface="Consolas" panose="020B0609020204030204" pitchFamily="49" charset="0"/>
                  <a:cs typeface="Consolas" panose="020B0609020204030204" pitchFamily="49" charset="0"/>
                </a:rPr>
                <a:t>}</a:t>
              </a:r>
            </a:p>
          </p:txBody>
        </p:sp>
      </p:grpSp>
      <p:grpSp>
        <p:nvGrpSpPr>
          <p:cNvPr id="132" name="Group 131"/>
          <p:cNvGrpSpPr>
            <a:grpSpLocks/>
          </p:cNvGrpSpPr>
          <p:nvPr/>
        </p:nvGrpSpPr>
        <p:grpSpPr bwMode="auto">
          <a:xfrm>
            <a:off x="838200" y="1769076"/>
            <a:ext cx="1676400" cy="665159"/>
            <a:chOff x="1008" y="1008"/>
            <a:chExt cx="1056" cy="576"/>
          </a:xfrm>
          <a:solidFill>
            <a:schemeClr val="bg2">
              <a:lumMod val="75000"/>
            </a:schemeClr>
          </a:solidFill>
        </p:grpSpPr>
        <p:grpSp>
          <p:nvGrpSpPr>
            <p:cNvPr id="133" name="Group 132"/>
            <p:cNvGrpSpPr>
              <a:grpSpLocks/>
            </p:cNvGrpSpPr>
            <p:nvPr/>
          </p:nvGrpSpPr>
          <p:grpSpPr bwMode="auto">
            <a:xfrm>
              <a:off x="1008" y="1008"/>
              <a:ext cx="1056" cy="576"/>
              <a:chOff x="1488" y="1104"/>
              <a:chExt cx="1056" cy="576"/>
            </a:xfrm>
            <a:grpFill/>
          </p:grpSpPr>
          <p:sp>
            <p:nvSpPr>
              <p:cNvPr id="136" name="Rectangle 135"/>
              <p:cNvSpPr>
                <a:spLocks noChangeArrowheads="1"/>
              </p:cNvSpPr>
              <p:nvPr/>
            </p:nvSpPr>
            <p:spPr bwMode="auto">
              <a:xfrm>
                <a:off x="1488" y="1104"/>
                <a:ext cx="1056" cy="576"/>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
            <p:nvSpPr>
              <p:cNvPr id="137" name="Line 3"/>
              <p:cNvSpPr>
                <a:spLocks noChangeShapeType="1"/>
              </p:cNvSpPr>
              <p:nvPr/>
            </p:nvSpPr>
            <p:spPr bwMode="auto">
              <a:xfrm>
                <a:off x="1488" y="1392"/>
                <a:ext cx="1056" cy="0"/>
              </a:xfrm>
              <a:prstGeom prst="lin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grpSp>
        <p:sp>
          <p:nvSpPr>
            <p:cNvPr id="134" name="Text Box 46"/>
            <p:cNvSpPr txBox="1">
              <a:spLocks noChangeArrowheads="1"/>
            </p:cNvSpPr>
            <p:nvPr/>
          </p:nvSpPr>
          <p:spPr bwMode="auto">
            <a:xfrm>
              <a:off x="1031" y="1034"/>
              <a:ext cx="1033" cy="26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gn="ctr">
                <a:spcBef>
                  <a:spcPct val="50000"/>
                </a:spcBef>
              </a:pPr>
              <a:r>
                <a:rPr lang="en-US" altLang="en-US" b="1" dirty="0"/>
                <a:t>Component</a:t>
              </a:r>
            </a:p>
          </p:txBody>
        </p:sp>
        <p:sp>
          <p:nvSpPr>
            <p:cNvPr id="135" name="Text Box 56"/>
            <p:cNvSpPr txBox="1">
              <a:spLocks noChangeArrowheads="1"/>
            </p:cNvSpPr>
            <p:nvPr/>
          </p:nvSpPr>
          <p:spPr bwMode="auto">
            <a:xfrm>
              <a:off x="1031" y="1308"/>
              <a:ext cx="912" cy="26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i="1" dirty="0"/>
                <a:t>v</a:t>
              </a:r>
              <a:r>
                <a:rPr lang="en-US" altLang="en-US" i="1" dirty="0" smtClean="0"/>
                <a:t>oid request</a:t>
              </a:r>
              <a:r>
                <a:rPr lang="en-US" altLang="en-US" dirty="0" smtClean="0"/>
                <a:t>( </a:t>
              </a:r>
              <a:r>
                <a:rPr lang="en-US" altLang="en-US" dirty="0"/>
                <a:t>)</a:t>
              </a:r>
            </a:p>
          </p:txBody>
        </p:sp>
      </p:grpSp>
      <p:sp>
        <p:nvSpPr>
          <p:cNvPr id="138" name="Line 17"/>
          <p:cNvSpPr>
            <a:spLocks noChangeShapeType="1"/>
          </p:cNvSpPr>
          <p:nvPr/>
        </p:nvSpPr>
        <p:spPr bwMode="auto">
          <a:xfrm flipV="1">
            <a:off x="2514600" y="2101653"/>
            <a:ext cx="7604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endParaRPr lang="en-US"/>
          </a:p>
        </p:txBody>
      </p:sp>
    </p:spTree>
    <p:extLst>
      <p:ext uri="{BB962C8B-B14F-4D97-AF65-F5344CB8AC3E}">
        <p14:creationId xmlns:p14="http://schemas.microsoft.com/office/powerpoint/2010/main" val="4079882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Singleton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85000" lnSpcReduction="10000"/>
          </a:bodyPr>
          <a:lstStyle/>
          <a:p>
            <a:pPr marL="0" indent="0">
              <a:buNone/>
            </a:pPr>
            <a:r>
              <a:rPr lang="en-US" b="1" dirty="0" smtClean="0">
                <a:solidFill>
                  <a:schemeClr val="accent1"/>
                </a:solidFill>
              </a:rPr>
              <a:t>Intent</a:t>
            </a:r>
          </a:p>
          <a:p>
            <a:pPr marL="320040" lvl="1" indent="0">
              <a:buNone/>
            </a:pPr>
            <a:r>
              <a:rPr lang="en-US" altLang="en-US" sz="1800" b="1" dirty="0" smtClean="0"/>
              <a:t>Ensure a class only has one instance, and provide a global point of access to it.</a:t>
            </a:r>
            <a:endParaRPr lang="en-US" sz="1800" b="1" dirty="0" smtClean="0"/>
          </a:p>
          <a:p>
            <a:pPr marL="0" indent="0">
              <a:buNone/>
            </a:pPr>
            <a:r>
              <a:rPr lang="en-US" b="1" dirty="0" smtClean="0">
                <a:solidFill>
                  <a:schemeClr val="accent1"/>
                </a:solidFill>
              </a:rPr>
              <a:t>Applicability</a:t>
            </a:r>
          </a:p>
          <a:p>
            <a:pPr>
              <a:spcBef>
                <a:spcPct val="50000"/>
              </a:spcBef>
            </a:pPr>
            <a:r>
              <a:rPr lang="en-US" altLang="en-US" sz="1800" dirty="0"/>
              <a:t>Use </a:t>
            </a:r>
            <a:r>
              <a:rPr lang="en-US" altLang="en-US" sz="2000" dirty="0"/>
              <a:t>Singleton</a:t>
            </a:r>
            <a:r>
              <a:rPr lang="en-US" altLang="en-US" sz="1800" dirty="0"/>
              <a:t> pattern when</a:t>
            </a:r>
          </a:p>
          <a:p>
            <a:pPr lvl="1">
              <a:spcBef>
                <a:spcPct val="50000"/>
              </a:spcBef>
              <a:buFontTx/>
              <a:buChar char="•"/>
            </a:pPr>
            <a:r>
              <a:rPr lang="en-US" altLang="en-US" sz="1800" dirty="0"/>
              <a:t>There must be exactly one instance of a class, and it must be accessible to clients from a well-known access </a:t>
            </a:r>
            <a:r>
              <a:rPr lang="en-US" altLang="en-US" sz="1800" dirty="0" smtClean="0"/>
              <a:t>point</a:t>
            </a:r>
            <a:endParaRPr lang="en-US" altLang="en-US" sz="1800" dirty="0"/>
          </a:p>
          <a:p>
            <a:pPr lvl="1">
              <a:spcBef>
                <a:spcPct val="50000"/>
              </a:spcBef>
              <a:buFontTx/>
              <a:buChar char="•"/>
            </a:pPr>
            <a:r>
              <a:rPr lang="en-US" altLang="en-US" sz="1800" dirty="0"/>
              <a:t>When the sole instance should be extensible by sub-classing, and clients should be able to use an extended instance without modifying their </a:t>
            </a:r>
            <a:r>
              <a:rPr lang="en-US" altLang="en-US" sz="1800" dirty="0" smtClean="0"/>
              <a:t>code</a:t>
            </a:r>
            <a:endParaRPr lang="en-US" sz="1800" dirty="0" smtClean="0"/>
          </a:p>
          <a:p>
            <a:pPr marL="0" indent="0">
              <a:buNone/>
            </a:pPr>
            <a:r>
              <a:rPr lang="en-US" b="1" dirty="0" smtClean="0">
                <a:solidFill>
                  <a:schemeClr val="accent1"/>
                </a:solidFill>
              </a:rPr>
              <a:t>Consequences</a:t>
            </a:r>
          </a:p>
          <a:p>
            <a:pPr lvl="1">
              <a:spcBef>
                <a:spcPct val="50000"/>
              </a:spcBef>
              <a:buFontTx/>
              <a:buAutoNum type="arabicPeriod"/>
            </a:pPr>
            <a:r>
              <a:rPr lang="en-US" altLang="en-US" sz="1800" dirty="0"/>
              <a:t>Controlled access to sole </a:t>
            </a:r>
            <a:r>
              <a:rPr lang="en-US" altLang="en-US" sz="1800" dirty="0" smtClean="0"/>
              <a:t>instance  </a:t>
            </a:r>
          </a:p>
          <a:p>
            <a:pPr marL="982980" lvl="2" indent="-342900">
              <a:spcBef>
                <a:spcPct val="50000"/>
              </a:spcBef>
              <a:buFont typeface="+mj-lt"/>
              <a:buAutoNum type="alphaLcParenR"/>
            </a:pPr>
            <a:r>
              <a:rPr lang="en-US" altLang="en-US" sz="1600" dirty="0" smtClean="0"/>
              <a:t>Singleton </a:t>
            </a:r>
            <a:r>
              <a:rPr lang="en-US" altLang="en-US" sz="1600" dirty="0"/>
              <a:t>class encapsulates its sole instance and has strict control over how and when clients access </a:t>
            </a:r>
            <a:r>
              <a:rPr lang="en-US" altLang="en-US" sz="1600" dirty="0" smtClean="0"/>
              <a:t>it</a:t>
            </a:r>
            <a:endParaRPr lang="en-US" altLang="en-US" sz="1600" dirty="0"/>
          </a:p>
          <a:p>
            <a:pPr lvl="1">
              <a:spcBef>
                <a:spcPct val="50000"/>
              </a:spcBef>
              <a:buFontTx/>
              <a:buAutoNum type="arabicPeriod"/>
            </a:pPr>
            <a:r>
              <a:rPr lang="en-US" altLang="en-US" sz="1800" dirty="0"/>
              <a:t>Reduced name </a:t>
            </a:r>
            <a:r>
              <a:rPr lang="en-US" altLang="en-US" sz="1800" dirty="0" smtClean="0"/>
              <a:t>space</a:t>
            </a:r>
          </a:p>
          <a:p>
            <a:pPr marL="982980" lvl="2" indent="-342900">
              <a:spcBef>
                <a:spcPct val="50000"/>
              </a:spcBef>
              <a:buFont typeface="+mj-lt"/>
              <a:buAutoNum type="alphaLcParenR"/>
            </a:pPr>
            <a:r>
              <a:rPr lang="en-US" altLang="en-US" sz="1600" dirty="0" smtClean="0"/>
              <a:t>It </a:t>
            </a:r>
            <a:r>
              <a:rPr lang="en-US" altLang="en-US" sz="1600" dirty="0"/>
              <a:t>avoids polluting the name space with global variables that store sole </a:t>
            </a:r>
            <a:r>
              <a:rPr lang="en-US" altLang="en-US" sz="1600" dirty="0" smtClean="0"/>
              <a:t>instances</a:t>
            </a:r>
            <a:endParaRPr lang="en-US" altLang="en-US" sz="1600" dirty="0"/>
          </a:p>
          <a:p>
            <a:pPr lvl="1">
              <a:spcBef>
                <a:spcPct val="50000"/>
              </a:spcBef>
              <a:buFontTx/>
              <a:buAutoNum type="arabicPeriod"/>
            </a:pPr>
            <a:r>
              <a:rPr lang="en-US" altLang="en-US" sz="1800" dirty="0"/>
              <a:t>Permits refinement of operations and </a:t>
            </a:r>
            <a:r>
              <a:rPr lang="en-US" altLang="en-US" sz="1800" dirty="0" smtClean="0"/>
              <a:t>representation</a:t>
            </a:r>
          </a:p>
          <a:p>
            <a:pPr marL="982980" lvl="2" indent="-342900">
              <a:spcBef>
                <a:spcPct val="50000"/>
              </a:spcBef>
              <a:buFont typeface="+mj-lt"/>
              <a:buAutoNum type="alphaLcParenR"/>
            </a:pPr>
            <a:r>
              <a:rPr lang="en-US" altLang="en-US" sz="1600" dirty="0" smtClean="0"/>
              <a:t>It </a:t>
            </a:r>
            <a:r>
              <a:rPr lang="en-US" altLang="en-US" sz="1600" dirty="0"/>
              <a:t>can be </a:t>
            </a:r>
            <a:r>
              <a:rPr lang="en-US" altLang="en-US" sz="1600" dirty="0" err="1" smtClean="0"/>
              <a:t>subclassed</a:t>
            </a:r>
            <a:endParaRPr lang="en-US" altLang="en-US" sz="1600" dirty="0"/>
          </a:p>
          <a:p>
            <a:endParaRPr lang="en-US" dirty="0"/>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6</a:t>
            </a:fld>
            <a:endParaRPr lang="en-US" dirty="0"/>
          </a:p>
        </p:txBody>
      </p:sp>
    </p:spTree>
    <p:extLst>
      <p:ext uri="{BB962C8B-B14F-4D97-AF65-F5344CB8AC3E}">
        <p14:creationId xmlns:p14="http://schemas.microsoft.com/office/powerpoint/2010/main" val="2973267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altLang="en-US" sz="3600" b="1" dirty="0"/>
              <a:t>Singleton Pattern – Example code</a:t>
            </a:r>
            <a:br>
              <a:rPr lang="en-US" altLang="en-US" sz="3600" b="1" dirty="0"/>
            </a:b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7</a:t>
            </a:fld>
            <a:endParaRPr lang="en-US" dirty="0"/>
          </a:p>
        </p:txBody>
      </p:sp>
      <p:sp>
        <p:nvSpPr>
          <p:cNvPr id="9" name="Text Box 1029"/>
          <p:cNvSpPr txBox="1">
            <a:spLocks noChangeArrowheads="1"/>
          </p:cNvSpPr>
          <p:nvPr/>
        </p:nvSpPr>
        <p:spPr bwMode="auto">
          <a:xfrm>
            <a:off x="762000" y="1219200"/>
            <a:ext cx="7620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spcBef>
                <a:spcPct val="50000"/>
              </a:spcBef>
            </a:pPr>
            <a:r>
              <a:rPr lang="en-US" altLang="en-US" sz="2400" b="1" dirty="0" smtClean="0">
                <a:solidFill>
                  <a:schemeClr val="accent1"/>
                </a:solidFill>
              </a:rPr>
              <a:t>Implementation of </a:t>
            </a:r>
            <a:r>
              <a:rPr lang="en-US" altLang="en-US" sz="2400" b="1" dirty="0">
                <a:solidFill>
                  <a:schemeClr val="accent1"/>
                </a:solidFill>
              </a:rPr>
              <a:t>Singleton</a:t>
            </a:r>
          </a:p>
        </p:txBody>
      </p:sp>
      <p:sp>
        <p:nvSpPr>
          <p:cNvPr id="10" name="Text Box 1030"/>
          <p:cNvSpPr txBox="1">
            <a:spLocks noChangeArrowheads="1"/>
          </p:cNvSpPr>
          <p:nvPr/>
        </p:nvSpPr>
        <p:spPr bwMode="auto">
          <a:xfrm>
            <a:off x="762000" y="1752600"/>
            <a:ext cx="7543800" cy="3485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a:lstStyle>
          <a:p>
            <a:pPr>
              <a:lnSpc>
                <a:spcPct val="75000"/>
              </a:lnSpc>
              <a:spcBef>
                <a:spcPct val="50000"/>
              </a:spcBef>
            </a:pPr>
            <a:r>
              <a:rPr lang="en-US" altLang="en-US" dirty="0" smtClean="0">
                <a:latin typeface="Consolas" panose="020B0609020204030204" pitchFamily="49" charset="0"/>
                <a:cs typeface="Consolas" panose="020B0609020204030204" pitchFamily="49" charset="0"/>
              </a:rPr>
              <a:t>class </a:t>
            </a:r>
            <a:r>
              <a:rPr lang="en-US" altLang="en-US" dirty="0" err="1" smtClean="0">
                <a:latin typeface="Consolas" panose="020B0609020204030204" pitchFamily="49" charset="0"/>
                <a:cs typeface="Consolas" panose="020B0609020204030204" pitchFamily="49" charset="0"/>
              </a:rPr>
              <a:t>SingletonExample</a:t>
            </a:r>
            <a:endParaRPr lang="en-US" altLang="en-US" dirty="0">
              <a:latin typeface="Consolas" panose="020B0609020204030204" pitchFamily="49" charset="0"/>
              <a:cs typeface="Consolas" panose="020B0609020204030204" pitchFamily="49" charset="0"/>
            </a:endParaRPr>
          </a:p>
          <a:p>
            <a:pPr>
              <a:lnSpc>
                <a:spcPct val="75000"/>
              </a:lnSpc>
              <a:spcBef>
                <a:spcPct val="50000"/>
              </a:spcBef>
            </a:pPr>
            <a:r>
              <a:rPr lang="en-US" altLang="en-US" dirty="0" smtClean="0">
                <a:latin typeface="Consolas" panose="020B0609020204030204" pitchFamily="49" charset="0"/>
                <a:cs typeface="Consolas" panose="020B0609020204030204" pitchFamily="49" charset="0"/>
              </a:rPr>
              <a:t>{</a:t>
            </a:r>
            <a:endParaRPr lang="en-US" altLang="en-US" dirty="0">
              <a:latin typeface="Consolas" panose="020B0609020204030204" pitchFamily="49" charset="0"/>
              <a:cs typeface="Consolas" panose="020B0609020204030204" pitchFamily="49" charset="0"/>
            </a:endParaRPr>
          </a:p>
          <a:p>
            <a:pPr lvl="1">
              <a:lnSpc>
                <a:spcPct val="75000"/>
              </a:lnSpc>
              <a:spcBef>
                <a:spcPct val="50000"/>
              </a:spcBef>
            </a:pPr>
            <a:r>
              <a:rPr lang="en-US" altLang="en-US" dirty="0" smtClean="0">
                <a:latin typeface="Consolas" panose="020B0609020204030204" pitchFamily="49" charset="0"/>
                <a:cs typeface="Consolas" panose="020B0609020204030204" pitchFamily="49" charset="0"/>
              </a:rPr>
              <a:t>private </a:t>
            </a:r>
            <a:r>
              <a:rPr lang="en-US" altLang="en-US" dirty="0">
                <a:latin typeface="Consolas" panose="020B0609020204030204" pitchFamily="49" charset="0"/>
                <a:cs typeface="Consolas" panose="020B0609020204030204" pitchFamily="49" charset="0"/>
              </a:rPr>
              <a:t>static </a:t>
            </a:r>
            <a:r>
              <a:rPr lang="en-US" altLang="en-US" dirty="0" err="1">
                <a:latin typeface="Consolas" panose="020B0609020204030204" pitchFamily="49" charset="0"/>
                <a:cs typeface="Consolas" panose="020B0609020204030204" pitchFamily="49" charset="0"/>
              </a:rPr>
              <a:t>SingletonExample</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_instance;</a:t>
            </a:r>
          </a:p>
          <a:p>
            <a:pPr lvl="1">
              <a:lnSpc>
                <a:spcPct val="75000"/>
              </a:lnSpc>
              <a:spcBef>
                <a:spcPct val="50000"/>
              </a:spcBef>
            </a:pPr>
            <a:r>
              <a:rPr lang="en-US" altLang="en-US" dirty="0" smtClean="0">
                <a:latin typeface="Consolas" panose="020B0609020204030204" pitchFamily="49" charset="0"/>
                <a:cs typeface="Consolas" panose="020B0609020204030204" pitchFamily="49" charset="0"/>
              </a:rPr>
              <a:t>public </a:t>
            </a:r>
            <a:r>
              <a:rPr lang="en-US" altLang="en-US" dirty="0">
                <a:latin typeface="Consolas" panose="020B0609020204030204" pitchFamily="49" charset="0"/>
                <a:cs typeface="Consolas" panose="020B0609020204030204" pitchFamily="49" charset="0"/>
              </a:rPr>
              <a:t>static </a:t>
            </a:r>
            <a:r>
              <a:rPr lang="en-US" altLang="en-US" dirty="0" err="1">
                <a:latin typeface="Consolas" panose="020B0609020204030204" pitchFamily="49" charset="0"/>
                <a:cs typeface="Consolas" panose="020B0609020204030204" pitchFamily="49" charset="0"/>
              </a:rPr>
              <a:t>SingletonExample</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Instance</a:t>
            </a: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endParaRPr lang="en-US" altLang="en-US" dirty="0">
              <a:latin typeface="Consolas" panose="020B0609020204030204" pitchFamily="49" charset="0"/>
              <a:cs typeface="Consolas" panose="020B0609020204030204" pitchFamily="49" charset="0"/>
            </a:endParaRP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get</a:t>
            </a:r>
            <a:endParaRPr lang="en-US" altLang="en-US" dirty="0">
              <a:latin typeface="Consolas" panose="020B0609020204030204" pitchFamily="49" charset="0"/>
              <a:cs typeface="Consolas" panose="020B0609020204030204" pitchFamily="49" charset="0"/>
            </a:endParaRP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endParaRPr lang="en-US" altLang="en-US" dirty="0">
              <a:latin typeface="Consolas" panose="020B0609020204030204" pitchFamily="49" charset="0"/>
              <a:cs typeface="Consolas" panose="020B0609020204030204" pitchFamily="49" charset="0"/>
            </a:endParaRP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if (_instance == null)</a:t>
            </a: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_instance = new </a:t>
            </a:r>
            <a:r>
              <a:rPr lang="en-US" altLang="en-US" dirty="0" err="1">
                <a:latin typeface="Consolas" panose="020B0609020204030204" pitchFamily="49" charset="0"/>
                <a:cs typeface="Consolas" panose="020B0609020204030204" pitchFamily="49" charset="0"/>
              </a:rPr>
              <a:t>SingletonExample</a:t>
            </a:r>
            <a:r>
              <a:rPr lang="en-US" altLang="en-US" dirty="0" smtClean="0">
                <a:latin typeface="Consolas" panose="020B0609020204030204" pitchFamily="49" charset="0"/>
                <a:cs typeface="Consolas" panose="020B0609020204030204" pitchFamily="49" charset="0"/>
              </a:rPr>
              <a:t>();</a:t>
            </a:r>
            <a:endParaRPr lang="en-US" altLang="en-US" dirty="0">
              <a:latin typeface="Consolas" panose="020B0609020204030204" pitchFamily="49" charset="0"/>
              <a:cs typeface="Consolas" panose="020B0609020204030204" pitchFamily="49" charset="0"/>
            </a:endParaRP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return _instance;</a:t>
            </a: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endParaRPr lang="en-US" altLang="en-US" dirty="0">
              <a:latin typeface="Consolas" panose="020B0609020204030204" pitchFamily="49" charset="0"/>
              <a:cs typeface="Consolas" panose="020B0609020204030204" pitchFamily="49" charset="0"/>
            </a:endParaRPr>
          </a:p>
          <a:p>
            <a:pPr>
              <a:lnSpc>
                <a:spcPct val="75000"/>
              </a:lnSpc>
              <a:spcBef>
                <a:spcPct val="50000"/>
              </a:spcBef>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a:t>
            </a:r>
          </a:p>
          <a:p>
            <a:pPr>
              <a:lnSpc>
                <a:spcPct val="75000"/>
              </a:lnSpc>
              <a:spcBef>
                <a:spcPct val="50000"/>
              </a:spcBef>
            </a:pPr>
            <a:r>
              <a:rPr lang="en-US" altLang="en-US" dirty="0" smtClean="0">
                <a:latin typeface="Consolas" panose="020B0609020204030204" pitchFamily="49" charset="0"/>
                <a:cs typeface="Consolas" panose="020B0609020204030204" pitchFamily="49" charset="0"/>
              </a:rPr>
              <a:t>…</a:t>
            </a:r>
            <a:endParaRPr lang="en-US" alt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089422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Composite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85000" lnSpcReduction="10000"/>
          </a:bodyPr>
          <a:lstStyle/>
          <a:p>
            <a:pPr marL="0" indent="0">
              <a:buNone/>
            </a:pPr>
            <a:r>
              <a:rPr lang="en-US" b="1" dirty="0" smtClean="0">
                <a:solidFill>
                  <a:schemeClr val="accent1"/>
                </a:solidFill>
              </a:rPr>
              <a:t>Applicability</a:t>
            </a:r>
          </a:p>
          <a:p>
            <a:pPr>
              <a:spcBef>
                <a:spcPct val="50000"/>
              </a:spcBef>
            </a:pPr>
            <a:r>
              <a:rPr lang="en-US" altLang="en-US" sz="1800" dirty="0"/>
              <a:t>You want to be able to ignore the difference between compositions of objects and individual objects.  Clients will treat all objects in the composite structure </a:t>
            </a:r>
            <a:r>
              <a:rPr lang="en-US" altLang="en-US" sz="1800" dirty="0" smtClean="0"/>
              <a:t>uniformly</a:t>
            </a:r>
            <a:endParaRPr lang="en-US" altLang="en-US" sz="1800" dirty="0"/>
          </a:p>
          <a:p>
            <a:pPr marL="0" indent="0">
              <a:buNone/>
            </a:pPr>
            <a:r>
              <a:rPr lang="en-US" b="1" dirty="0" smtClean="0">
                <a:solidFill>
                  <a:schemeClr val="accent1"/>
                </a:solidFill>
              </a:rPr>
              <a:t>Participants</a:t>
            </a:r>
          </a:p>
          <a:p>
            <a:pPr>
              <a:spcBef>
                <a:spcPct val="50000"/>
              </a:spcBef>
            </a:pPr>
            <a:r>
              <a:rPr lang="en-US" altLang="en-US" sz="2000" dirty="0" smtClean="0"/>
              <a:t>Component</a:t>
            </a:r>
          </a:p>
          <a:p>
            <a:pPr lvl="1">
              <a:spcBef>
                <a:spcPct val="50000"/>
              </a:spcBef>
            </a:pPr>
            <a:r>
              <a:rPr lang="en-US" altLang="en-US" sz="1800" dirty="0"/>
              <a:t>declares the interface for objects in the composition</a:t>
            </a:r>
          </a:p>
          <a:p>
            <a:pPr lvl="1">
              <a:lnSpc>
                <a:spcPct val="70000"/>
              </a:lnSpc>
              <a:spcBef>
                <a:spcPct val="50000"/>
              </a:spcBef>
            </a:pPr>
            <a:r>
              <a:rPr lang="en-US" altLang="en-US" sz="1800" dirty="0" smtClean="0"/>
              <a:t>implements </a:t>
            </a:r>
            <a:r>
              <a:rPr lang="en-US" altLang="en-US" sz="1800" dirty="0"/>
              <a:t>default behavior for the interface common to all classes, </a:t>
            </a:r>
            <a:r>
              <a:rPr lang="en-US" altLang="en-US" sz="1800" dirty="0" smtClean="0"/>
              <a:t>as appropriate</a:t>
            </a:r>
            <a:endParaRPr lang="en-US" altLang="en-US" sz="1800" dirty="0"/>
          </a:p>
          <a:p>
            <a:pPr lvl="1">
              <a:spcBef>
                <a:spcPct val="50000"/>
              </a:spcBef>
            </a:pPr>
            <a:r>
              <a:rPr lang="en-US" altLang="en-US" sz="1800" dirty="0" smtClean="0"/>
              <a:t>declares </a:t>
            </a:r>
            <a:r>
              <a:rPr lang="en-US" altLang="en-US" sz="1800" dirty="0"/>
              <a:t>an interface for accessing and managing its child </a:t>
            </a:r>
            <a:r>
              <a:rPr lang="en-US" altLang="en-US" sz="1800" dirty="0" smtClean="0"/>
              <a:t>components</a:t>
            </a:r>
          </a:p>
          <a:p>
            <a:pPr>
              <a:spcBef>
                <a:spcPct val="50000"/>
              </a:spcBef>
            </a:pPr>
            <a:r>
              <a:rPr lang="en-US" altLang="en-US" sz="2000" dirty="0" smtClean="0"/>
              <a:t>Leaf</a:t>
            </a:r>
          </a:p>
          <a:p>
            <a:pPr lvl="1">
              <a:spcBef>
                <a:spcPct val="50000"/>
              </a:spcBef>
            </a:pPr>
            <a:r>
              <a:rPr lang="en-US" altLang="en-US" sz="1800" dirty="0"/>
              <a:t>defines behavior for primitive objects in the composition</a:t>
            </a:r>
            <a:endParaRPr lang="en-US" altLang="en-US" sz="1800" dirty="0" smtClean="0"/>
          </a:p>
          <a:p>
            <a:pPr>
              <a:spcBef>
                <a:spcPct val="50000"/>
              </a:spcBef>
            </a:pPr>
            <a:r>
              <a:rPr lang="en-US" altLang="en-US" sz="2000" dirty="0" smtClean="0"/>
              <a:t>Composite</a:t>
            </a:r>
          </a:p>
          <a:p>
            <a:pPr lvl="1">
              <a:spcBef>
                <a:spcPct val="50000"/>
              </a:spcBef>
            </a:pPr>
            <a:r>
              <a:rPr lang="en-US" altLang="en-US" sz="1800" dirty="0" smtClean="0"/>
              <a:t>defines </a:t>
            </a:r>
            <a:r>
              <a:rPr lang="en-US" altLang="en-US" sz="1800" dirty="0"/>
              <a:t>behavior for components having </a:t>
            </a:r>
            <a:r>
              <a:rPr lang="en-US" altLang="en-US" sz="1800" dirty="0" smtClean="0"/>
              <a:t>children.</a:t>
            </a:r>
          </a:p>
          <a:p>
            <a:pPr lvl="1">
              <a:spcBef>
                <a:spcPct val="50000"/>
              </a:spcBef>
            </a:pPr>
            <a:r>
              <a:rPr lang="en-US" altLang="en-US" sz="2000" dirty="0" smtClean="0"/>
              <a:t>stores </a:t>
            </a:r>
            <a:r>
              <a:rPr lang="en-US" altLang="en-US" sz="2000" dirty="0"/>
              <a:t>child </a:t>
            </a:r>
            <a:r>
              <a:rPr lang="en-US" altLang="en-US" sz="2000" dirty="0" smtClean="0"/>
              <a:t>components</a:t>
            </a:r>
          </a:p>
          <a:p>
            <a:pPr lvl="1">
              <a:spcBef>
                <a:spcPct val="50000"/>
              </a:spcBef>
            </a:pPr>
            <a:r>
              <a:rPr lang="en-US" altLang="en-US" sz="2000" dirty="0" smtClean="0"/>
              <a:t>implements </a:t>
            </a:r>
            <a:r>
              <a:rPr lang="en-US" altLang="en-US" sz="2000" dirty="0"/>
              <a:t>child-related operations in the Component interface</a:t>
            </a:r>
          </a:p>
          <a:p>
            <a:pPr>
              <a:spcBef>
                <a:spcPct val="50000"/>
              </a:spcBef>
            </a:pPr>
            <a:endParaRPr lang="en-US" altLang="en-US" sz="2000" dirty="0"/>
          </a:p>
          <a:p>
            <a:endParaRPr lang="en-US" dirty="0"/>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8</a:t>
            </a:fld>
            <a:endParaRPr lang="en-US" dirty="0"/>
          </a:p>
        </p:txBody>
      </p:sp>
    </p:spTree>
    <p:extLst>
      <p:ext uri="{BB962C8B-B14F-4D97-AF65-F5344CB8AC3E}">
        <p14:creationId xmlns:p14="http://schemas.microsoft.com/office/powerpoint/2010/main" val="2722835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Composite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92500" lnSpcReduction="20000"/>
          </a:bodyPr>
          <a:lstStyle/>
          <a:p>
            <a:pPr marL="0" indent="0">
              <a:buNone/>
            </a:pPr>
            <a:r>
              <a:rPr lang="en-US" b="1" dirty="0" smtClean="0">
                <a:solidFill>
                  <a:schemeClr val="accent1"/>
                </a:solidFill>
              </a:rPr>
              <a:t>Collaborations</a:t>
            </a:r>
          </a:p>
          <a:p>
            <a:pPr marL="0" indent="0">
              <a:spcBef>
                <a:spcPct val="50000"/>
              </a:spcBef>
              <a:buNone/>
            </a:pPr>
            <a:r>
              <a:rPr lang="en-US" altLang="en-US" sz="1800" dirty="0"/>
              <a:t>Clients use the Component class interface to interact with object in the composite structure.  If the recipient is a Leaf, then the request is handled directly.  If the recipient is a Composite, then it usually forwards request to its child components, possibly performing additional operations before and/or after </a:t>
            </a:r>
            <a:r>
              <a:rPr lang="en-US" altLang="en-US" sz="1800" dirty="0" smtClean="0"/>
              <a:t>forwarding</a:t>
            </a:r>
          </a:p>
          <a:p>
            <a:pPr marL="0" indent="0">
              <a:spcBef>
                <a:spcPct val="50000"/>
              </a:spcBef>
              <a:buNone/>
            </a:pPr>
            <a:r>
              <a:rPr lang="en-US" b="1" dirty="0" smtClean="0">
                <a:solidFill>
                  <a:schemeClr val="accent1"/>
                </a:solidFill>
              </a:rPr>
              <a:t>Consequences</a:t>
            </a:r>
          </a:p>
          <a:p>
            <a:pPr>
              <a:spcBef>
                <a:spcPct val="50000"/>
              </a:spcBef>
            </a:pPr>
            <a:r>
              <a:rPr lang="en-US" altLang="en-US" sz="2000" dirty="0"/>
              <a:t>Defines class hierarchies consisting of primitive objects and composite objects.  Wherever client code expects a primitive object, it can also take a composite object.</a:t>
            </a:r>
          </a:p>
          <a:p>
            <a:pPr>
              <a:spcBef>
                <a:spcPct val="50000"/>
              </a:spcBef>
            </a:pPr>
            <a:r>
              <a:rPr lang="en-US" altLang="en-US" sz="2000" dirty="0"/>
              <a:t>Makes the client simple.  Clients can treat composite structures and individual objects uniformly.</a:t>
            </a:r>
          </a:p>
          <a:p>
            <a:pPr>
              <a:spcBef>
                <a:spcPct val="50000"/>
              </a:spcBef>
            </a:pPr>
            <a:r>
              <a:rPr lang="en-US" altLang="en-US" sz="2000" dirty="0"/>
              <a:t>Makes it easier to add new kinds of components.  Newly defined Composite or Leaf subclasses work automatically with existing structures and client code.</a:t>
            </a:r>
          </a:p>
          <a:p>
            <a:pPr>
              <a:spcBef>
                <a:spcPct val="50000"/>
              </a:spcBef>
            </a:pPr>
            <a:r>
              <a:rPr lang="en-US" altLang="en-US" sz="2000" dirty="0"/>
              <a:t>Can make your design overly general.  It makes it harder to restrict the components of a composite</a:t>
            </a:r>
            <a:r>
              <a:rPr lang="en-US" altLang="en-US" sz="2000" dirty="0" smtClean="0"/>
              <a:t>.</a:t>
            </a:r>
            <a:endParaRPr lang="en-US" altLang="en-US" sz="2000" dirty="0"/>
          </a:p>
          <a:p>
            <a:endParaRPr lang="en-US" dirty="0"/>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9</a:t>
            </a:fld>
            <a:endParaRPr lang="en-US" dirty="0"/>
          </a:p>
        </p:txBody>
      </p:sp>
    </p:spTree>
    <p:extLst>
      <p:ext uri="{BB962C8B-B14F-4D97-AF65-F5344CB8AC3E}">
        <p14:creationId xmlns:p14="http://schemas.microsoft.com/office/powerpoint/2010/main" val="12537635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1240</TotalTime>
  <Words>1359</Words>
  <Application>Microsoft Office PowerPoint</Application>
  <PresentationFormat>On-screen Show (4:3)</PresentationFormat>
  <Paragraphs>239</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Black</vt:lpstr>
      <vt:lpstr>Consolas</vt:lpstr>
      <vt:lpstr>Impact</vt:lpstr>
      <vt:lpstr>Times New Roman</vt:lpstr>
      <vt:lpstr>Wingdings</vt:lpstr>
      <vt:lpstr>Newsprint</vt:lpstr>
      <vt:lpstr>More Design Patterns</vt:lpstr>
      <vt:lpstr>Additional Patterns</vt:lpstr>
      <vt:lpstr>Null Object Pattern</vt:lpstr>
      <vt:lpstr>Null Object Pattern</vt:lpstr>
      <vt:lpstr>Class Diagram </vt:lpstr>
      <vt:lpstr>Singleton Pattern</vt:lpstr>
      <vt:lpstr>Singleton Pattern – Example code </vt:lpstr>
      <vt:lpstr>Composite Pattern</vt:lpstr>
      <vt:lpstr>Composite Pattern</vt:lpstr>
      <vt:lpstr>Class Diagram </vt:lpstr>
      <vt:lpstr>Composite Pattern – Example code </vt:lpstr>
      <vt:lpstr>Composite Pattern – Example code </vt:lpstr>
      <vt:lpstr>Composite Pattern – Example code </vt:lpstr>
      <vt:lpstr>Decorator Pattern</vt:lpstr>
      <vt:lpstr>Class Diagram </vt:lpstr>
      <vt:lpstr>Decorator Pattern</vt:lpstr>
      <vt:lpstr>Decorator Pattern</vt:lpstr>
      <vt:lpstr>PowerPoint Presentation</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Methodologies</dc:title>
  <dc:creator>Scott Mills</dc:creator>
  <cp:lastModifiedBy>Scott Mills</cp:lastModifiedBy>
  <cp:revision>164</cp:revision>
  <dcterms:created xsi:type="dcterms:W3CDTF">2014-08-25T00:37:45Z</dcterms:created>
  <dcterms:modified xsi:type="dcterms:W3CDTF">2017-09-21T17:16:17Z</dcterms:modified>
</cp:coreProperties>
</file>